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338" r:id="rId2"/>
    <p:sldId id="360" r:id="rId3"/>
    <p:sldId id="316" r:id="rId4"/>
    <p:sldId id="320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392" r:id="rId19"/>
    <p:sldId id="416" r:id="rId20"/>
    <p:sldId id="417" r:id="rId21"/>
    <p:sldId id="367" r:id="rId22"/>
    <p:sldId id="411" r:id="rId23"/>
    <p:sldId id="405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10" r:id="rId34"/>
    <p:sldId id="506" r:id="rId35"/>
    <p:sldId id="391" r:id="rId36"/>
    <p:sldId id="444" r:id="rId37"/>
    <p:sldId id="507" r:id="rId38"/>
    <p:sldId id="508" r:id="rId39"/>
    <p:sldId id="468" r:id="rId40"/>
    <p:sldId id="473" r:id="rId41"/>
    <p:sldId id="478" r:id="rId42"/>
    <p:sldId id="480" r:id="rId43"/>
    <p:sldId id="399" r:id="rId44"/>
    <p:sldId id="509" r:id="rId45"/>
    <p:sldId id="375" r:id="rId46"/>
    <p:sldId id="382" r:id="rId47"/>
    <p:sldId id="366" r:id="rId48"/>
    <p:sldId id="410" r:id="rId49"/>
    <p:sldId id="341" r:id="rId50"/>
    <p:sldId id="394" r:id="rId51"/>
    <p:sldId id="373" r:id="rId52"/>
    <p:sldId id="317" r:id="rId53"/>
    <p:sldId id="352" r:id="rId54"/>
    <p:sldId id="319" r:id="rId55"/>
    <p:sldId id="383" r:id="rId56"/>
    <p:sldId id="369" r:id="rId57"/>
    <p:sldId id="420" r:id="rId58"/>
    <p:sldId id="371" r:id="rId59"/>
    <p:sldId id="380" r:id="rId60"/>
    <p:sldId id="438" r:id="rId61"/>
    <p:sldId id="439" r:id="rId62"/>
    <p:sldId id="440" r:id="rId63"/>
    <p:sldId id="441" r:id="rId64"/>
    <p:sldId id="442" r:id="rId65"/>
    <p:sldId id="437" r:id="rId66"/>
    <p:sldId id="455" r:id="rId67"/>
    <p:sldId id="436" r:id="rId68"/>
    <p:sldId id="415" r:id="rId69"/>
    <p:sldId id="431" r:id="rId70"/>
    <p:sldId id="427" r:id="rId71"/>
    <p:sldId id="428" r:id="rId72"/>
    <p:sldId id="432" r:id="rId73"/>
    <p:sldId id="429" r:id="rId74"/>
    <p:sldId id="433" r:id="rId75"/>
    <p:sldId id="434" r:id="rId76"/>
    <p:sldId id="435" r:id="rId77"/>
    <p:sldId id="426" r:id="rId78"/>
    <p:sldId id="454" r:id="rId79"/>
    <p:sldId id="445" r:id="rId80"/>
    <p:sldId id="446" r:id="rId81"/>
    <p:sldId id="447" r:id="rId82"/>
    <p:sldId id="452" r:id="rId83"/>
    <p:sldId id="448" r:id="rId84"/>
    <p:sldId id="449" r:id="rId85"/>
    <p:sldId id="450" r:id="rId86"/>
    <p:sldId id="451" r:id="rId87"/>
    <p:sldId id="481" r:id="rId8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ypes" id="{32FB2BEB-3125-A740-9BAC-0B48254924AF}">
          <p14:sldIdLst>
            <p14:sldId id="338"/>
            <p14:sldId id="360"/>
            <p14:sldId id="316"/>
            <p14:sldId id="320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392"/>
            <p14:sldId id="416"/>
            <p14:sldId id="417"/>
            <p14:sldId id="367"/>
            <p14:sldId id="411"/>
            <p14:sldId id="405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10"/>
            <p14:sldId id="506"/>
            <p14:sldId id="391"/>
            <p14:sldId id="444"/>
            <p14:sldId id="507"/>
            <p14:sldId id="508"/>
            <p14:sldId id="468"/>
            <p14:sldId id="473"/>
            <p14:sldId id="478"/>
            <p14:sldId id="480"/>
            <p14:sldId id="399"/>
            <p14:sldId id="509"/>
            <p14:sldId id="375"/>
            <p14:sldId id="382"/>
            <p14:sldId id="366"/>
            <p14:sldId id="410"/>
            <p14:sldId id="341"/>
            <p14:sldId id="394"/>
            <p14:sldId id="373"/>
            <p14:sldId id="317"/>
            <p14:sldId id="352"/>
            <p14:sldId id="319"/>
            <p14:sldId id="383"/>
            <p14:sldId id="369"/>
            <p14:sldId id="420"/>
            <p14:sldId id="371"/>
            <p14:sldId id="380"/>
            <p14:sldId id="438"/>
            <p14:sldId id="439"/>
            <p14:sldId id="440"/>
            <p14:sldId id="441"/>
            <p14:sldId id="442"/>
            <p14:sldId id="437"/>
            <p14:sldId id="455"/>
            <p14:sldId id="436"/>
            <p14:sldId id="415"/>
            <p14:sldId id="431"/>
            <p14:sldId id="427"/>
            <p14:sldId id="428"/>
            <p14:sldId id="432"/>
            <p14:sldId id="429"/>
            <p14:sldId id="433"/>
            <p14:sldId id="434"/>
            <p14:sldId id="435"/>
            <p14:sldId id="426"/>
            <p14:sldId id="454"/>
            <p14:sldId id="445"/>
            <p14:sldId id="446"/>
            <p14:sldId id="447"/>
            <p14:sldId id="452"/>
            <p14:sldId id="448"/>
            <p14:sldId id="449"/>
            <p14:sldId id="450"/>
            <p14:sldId id="451"/>
            <p14:sldId id="481"/>
          </p14:sldIdLst>
        </p14:section>
        <p14:section name="Example Slides" id="{0DE7EC06-29B4-D84D-9A80-183F7782030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BFD730"/>
    <a:srgbClr val="E09628"/>
    <a:srgbClr val="626362"/>
    <a:srgbClr val="C9CED6"/>
    <a:srgbClr val="D7D7D7"/>
    <a:srgbClr val="1B1B1B"/>
    <a:srgbClr val="336999"/>
    <a:srgbClr val="414141"/>
    <a:srgbClr val="246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 snapToObjects="1" showGuides="1">
      <p:cViewPr>
        <p:scale>
          <a:sx n="120" d="100"/>
          <a:sy n="120" d="100"/>
        </p:scale>
        <p:origin x="-1602" y="-1164"/>
      </p:cViewPr>
      <p:guideLst>
        <p:guide orient="horz" pos="3031"/>
        <p:guide orient="horz" pos="708"/>
        <p:guide orient="horz" pos="207"/>
        <p:guide pos="287"/>
        <p:guide pos="54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BEFDD-ECCA-3F49-9BC4-F9B4A55B55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04AB-03C5-4E45-93BF-352B736F9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6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7051-C2FA-694B-8817-08E3CE5FEDD7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12B0C-0C07-E641-8F34-10A0521EE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2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 slide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bg_blurplus.jpg"/>
          <p:cNvPicPr>
            <a:picLocks noChangeAspect="1"/>
          </p:cNvPicPr>
          <p:nvPr userDrawn="1"/>
        </p:nvPicPr>
        <p:blipFill>
          <a:blip r:embed="rId2">
            <a:duotone>
              <a:srgbClr val="336999"/>
              <a:srgbClr val="FFF1C1"/>
            </a:duotone>
            <a:lum bright="-8000" contrast="35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0" y="0"/>
            <a:ext cx="7253740" cy="5167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8329622" y="2270795"/>
            <a:ext cx="660703" cy="29033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886158" cy="514350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512907" y="1146929"/>
            <a:ext cx="6235353" cy="10605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COMPLETE PRESENTATION TITLE GOES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840439" y="-10311"/>
            <a:ext cx="45719" cy="5153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518136" y="2595624"/>
            <a:ext cx="5126032" cy="99565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Subtitle Can Be Added In Here If Needed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18136" y="3717163"/>
            <a:ext cx="4116387" cy="364520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4672836"/>
            <a:ext cx="1840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600" dirty="0">
              <a:solidFill>
                <a:srgbClr val="F37521"/>
              </a:solidFill>
            </a:endParaRPr>
          </a:p>
        </p:txBody>
      </p:sp>
      <p:pic>
        <p:nvPicPr>
          <p:cNvPr id="11" name="Picture 10" descr="inb14logo.png"/>
          <p:cNvPicPr>
            <a:picLocks noChangeAspect="1"/>
          </p:cNvPicPr>
          <p:nvPr userDrawn="1"/>
        </p:nvPicPr>
        <p:blipFill>
          <a:blip r:embed="rId4"/>
          <a:srcRect l="79811" b="50888"/>
          <a:stretch>
            <a:fillRect/>
          </a:stretch>
        </p:blipFill>
        <p:spPr>
          <a:xfrm>
            <a:off x="395071" y="349367"/>
            <a:ext cx="826083" cy="797562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514850" y="4172741"/>
            <a:ext cx="4116387" cy="364520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Title, Company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4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29904"/>
            <a:ext cx="4038600" cy="367307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/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 Split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7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Items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" y="1129903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List Items Split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4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6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 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5613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51374" y="1129906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 Reverse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0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Bar Graph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2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Pie Graph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90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Line Graph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bg>
      <p:bgPr>
        <a:solidFill>
          <a:srgbClr val="336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070416" y="1498963"/>
            <a:ext cx="6452619" cy="21330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54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HIGH LEVEL IMPACT STATEMENT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442566" y="136027"/>
            <a:ext cx="1064069" cy="467590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58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Slide">
    <p:bg>
      <p:bgPr>
        <a:solidFill>
          <a:srgbClr val="336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79" y="1338345"/>
            <a:ext cx="2455138" cy="905328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78%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2275092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of all statistics are fabricated by lazy researchers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3207636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442566" y="136027"/>
            <a:ext cx="1064069" cy="467590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3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78" y="1338345"/>
            <a:ext cx="2991983" cy="905328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336999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6,570</a:t>
            </a:r>
            <a:endParaRPr lang="en-US" dirty="0"/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2275092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emails are sent every day by the average dog owner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3207636"/>
            <a:ext cx="4246056" cy="81524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434479" y="115822"/>
            <a:ext cx="1064069" cy="467590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9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336999"/>
              </a:buClr>
              <a:buSzPct val="150000"/>
              <a:buFont typeface="Wingdings" charset="2"/>
              <a:buAutoNum type="arabicPlain"/>
              <a:defRPr sz="24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Section One</a:t>
            </a:r>
          </a:p>
          <a:p>
            <a:pPr lvl="0"/>
            <a:r>
              <a:rPr lang="en-US" dirty="0" smtClean="0"/>
              <a:t>Section Two</a:t>
            </a:r>
          </a:p>
          <a:p>
            <a:pPr lvl="0"/>
            <a:r>
              <a:rPr lang="en-US" dirty="0" smtClean="0"/>
              <a:t>Section Three</a:t>
            </a:r>
          </a:p>
          <a:p>
            <a:pPr lvl="0"/>
            <a:r>
              <a:rPr lang="en-US" dirty="0" smtClean="0"/>
              <a:t>Section Four</a:t>
            </a:r>
          </a:p>
          <a:p>
            <a:pPr lvl="0"/>
            <a:r>
              <a:rPr lang="en-US" dirty="0" smtClean="0"/>
              <a:t>Section Five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4" y="373043"/>
            <a:ext cx="5902285" cy="55224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8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4409440" cy="4978400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8803" y="1391285"/>
            <a:ext cx="3505200" cy="65087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8803" y="2174875"/>
            <a:ext cx="3505200" cy="173672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Text &amp; image slide layout might look like this.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409441" y="0"/>
            <a:ext cx="4734560" cy="481171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76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44720" y="0"/>
            <a:ext cx="4409440" cy="4978400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23523" y="1391285"/>
            <a:ext cx="3505200" cy="65087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323523" y="2174875"/>
            <a:ext cx="3505200" cy="173672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Now the example text is on the right side, apparently.</a:t>
            </a:r>
            <a:endParaRPr lang="en-US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734560" cy="48117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89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bg_darker.jpg"/>
          <p:cNvPicPr>
            <a:picLocks noChangeAspect="1"/>
          </p:cNvPicPr>
          <p:nvPr userDrawn="1"/>
        </p:nvPicPr>
        <p:blipFill rotWithShape="1">
          <a:blip r:embed="rId2">
            <a:duotone>
              <a:srgbClr val="336999"/>
              <a:srgbClr val="FFF1C1"/>
            </a:duotone>
            <a:lum bright="-8000" contras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12802"/>
          <a:stretch/>
        </p:blipFill>
        <p:spPr>
          <a:xfrm>
            <a:off x="-1" y="0"/>
            <a:ext cx="9158809" cy="5143500"/>
          </a:xfrm>
          <a:prstGeom prst="rect">
            <a:avLst/>
          </a:prstGeom>
        </p:spPr>
      </p:pic>
      <p:sp>
        <p:nvSpPr>
          <p:cNvPr id="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677961" y="1693487"/>
            <a:ext cx="5572591" cy="187798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48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8184522" y="1617627"/>
            <a:ext cx="726773" cy="31937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490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57150" tIns="28575" rIns="57150" bIns="28575"/>
          <a:lstStyle/>
          <a:p>
            <a:fld id="{DEA82475-E045-1149-9682-B24AE8CDDEF7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57150" tIns="28575" rIns="57150" bIns="2857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57150" tIns="28575" rIns="57150" bIns="28575"/>
          <a:lstStyle/>
          <a:p>
            <a:fld id="{163CE998-132D-774C-8A8E-AF57A23D48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4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bg_blurplus.jpg"/>
          <p:cNvPicPr>
            <a:picLocks noChangeAspect="1"/>
          </p:cNvPicPr>
          <p:nvPr userDrawn="1"/>
        </p:nvPicPr>
        <p:blipFill rotWithShape="1">
          <a:blip r:embed="rId2">
            <a:alphaModFix amt="87000"/>
            <a:duotone>
              <a:srgbClr val="336999"/>
              <a:srgbClr val="FFF1C1"/>
            </a:duotone>
            <a:lum bright="-8000" contras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12924" b="8348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627906"/>
            <a:ext cx="9144000" cy="1743368"/>
          </a:xfrm>
          <a:prstGeom prst="rect">
            <a:avLst/>
          </a:prstGeom>
          <a:solidFill>
            <a:srgbClr val="BFD730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81498"/>
            <a:ext cx="1035050" cy="1151644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71398" y="2005901"/>
            <a:ext cx="5902285" cy="90300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roppedwork.png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9" y="1627906"/>
            <a:ext cx="678590" cy="174336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4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93186"/>
            <a:ext cx="1035050" cy="1266808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rgbClr val="336999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65350" y="2076360"/>
            <a:ext cx="5902285" cy="92537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336999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 (alternate)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336999"/>
              </a:buClr>
              <a:buSzPct val="150000"/>
              <a:buFont typeface="Wingdings" charset="2"/>
              <a:buAutoNum type="arabicPlain"/>
              <a:defRPr sz="2400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Subsection One</a:t>
            </a:r>
          </a:p>
          <a:p>
            <a:pPr lvl="0"/>
            <a:r>
              <a:rPr lang="en-US" dirty="0" smtClean="0"/>
              <a:t>Subsection Two</a:t>
            </a:r>
          </a:p>
          <a:p>
            <a:pPr lvl="0"/>
            <a:r>
              <a:rPr lang="en-US" dirty="0" smtClean="0"/>
              <a:t>Subsection Three</a:t>
            </a:r>
          </a:p>
          <a:p>
            <a:pPr lvl="0"/>
            <a:r>
              <a:rPr lang="en-US" dirty="0" smtClean="0"/>
              <a:t>Subsection Four</a:t>
            </a:r>
          </a:p>
          <a:p>
            <a:pPr lvl="0"/>
            <a:r>
              <a:rPr lang="en-US" dirty="0" smtClean="0"/>
              <a:t>Subsection Five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61662" y="530266"/>
            <a:ext cx="5902285" cy="534099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SUBSECTION AGENDA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1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336999"/>
              </a:buClr>
              <a:buSzPct val="100000"/>
              <a:buFont typeface="Wingdings" charset="2"/>
              <a:buAutoNum type="arabicPlain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List item number one.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Ordered Lists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5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336999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Unordered Lists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336999"/>
              </a:buClr>
              <a:buSzPct val="150000"/>
              <a:buFontTx/>
              <a:buBlip>
                <a:blip r:embed="rId2"/>
              </a:buBlip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checklist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Checklist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None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6" y="435341"/>
            <a:ext cx="5902285" cy="5609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336999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7214" y="4812051"/>
            <a:ext cx="9252857" cy="34052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493000" y="4846707"/>
            <a:ext cx="140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InboundWI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63" y="4884307"/>
            <a:ext cx="1105284" cy="1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2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414141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14141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414141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14141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bit.ly/guide-to-sponsored-content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bit.ly/content-promotion-manifesto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512907" y="1146929"/>
            <a:ext cx="6631093" cy="10605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>
                <a:latin typeface="Arial"/>
                <a:cs typeface="Arial"/>
              </a:rPr>
              <a:t>How Content Promotion Changed </a:t>
            </a:r>
            <a:r>
              <a:rPr lang="en-US" dirty="0" smtClean="0">
                <a:latin typeface="Arial"/>
                <a:cs typeface="Arial"/>
              </a:rPr>
              <a:t>Inbound </a:t>
            </a:r>
            <a:r>
              <a:rPr lang="en-US" dirty="0" smtClean="0">
                <a:latin typeface="Arial"/>
                <a:cs typeface="Arial"/>
              </a:rPr>
              <a:t>Marketing Forever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Chad Pollitt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514850" y="4133430"/>
            <a:ext cx="4116387" cy="364520"/>
          </a:xfrm>
        </p:spPr>
        <p:txBody>
          <a:bodyPr/>
          <a:lstStyle/>
          <a:p>
            <a:r>
              <a:rPr lang="en-US" dirty="0" smtClean="0"/>
              <a:t>VP of Audience &amp; </a:t>
            </a:r>
            <a:r>
              <a:rPr lang="en-US" dirty="0" smtClean="0"/>
              <a:t>Co-Founder</a:t>
            </a:r>
          </a:p>
          <a:p>
            <a:r>
              <a:rPr lang="en-US" dirty="0" smtClean="0"/>
              <a:t>Relevance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30" y="1162680"/>
            <a:ext cx="1686324" cy="42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35844"/>
            <a:ext cx="6050175" cy="905328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2.73</a:t>
            </a:r>
            <a:r>
              <a:rPr lang="en-US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 million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</a:t>
            </a:r>
            <a:r>
              <a:rPr lang="en-US" dirty="0" smtClean="0">
                <a:latin typeface="Arial"/>
                <a:cs typeface="Arial"/>
              </a:rPr>
              <a:t>log posts are written and published daily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The Content Promotion Manifesto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4660" y="889976"/>
            <a:ext cx="4246056" cy="40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/>
                <a:cs typeface="Arial"/>
              </a:rPr>
              <a:t>Over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5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482253"/>
            <a:ext cx="6493265" cy="2114425"/>
          </a:xfrm>
        </p:spPr>
        <p:txBody>
          <a:bodyPr>
            <a:spAutoFit/>
          </a:bodyPr>
          <a:lstStyle/>
          <a:p>
            <a:pPr>
              <a:spcAft>
                <a:spcPts val="12600"/>
              </a:spcAft>
            </a:pPr>
            <a:r>
              <a:rPr lang="en-US" b="1" dirty="0" smtClean="0">
                <a:latin typeface="Arial"/>
                <a:cs typeface="Arial"/>
              </a:rPr>
              <a:t>Many Verticals are Oversaturated with Content Already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75"/>
            <a:ext cx="6488967" cy="1602555"/>
          </a:xfrm>
        </p:spPr>
        <p:txBody>
          <a:bodyPr/>
          <a:lstStyle/>
          <a:p>
            <a:r>
              <a:rPr lang="en-US" sz="4800" b="1" dirty="0" smtClean="0">
                <a:latin typeface="Arial"/>
                <a:cs typeface="Arial"/>
              </a:rPr>
              <a:t>Great Content Goes Unread Every Day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5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5757"/>
            <a:ext cx="2030819" cy="2049099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33555"/>
            <a:ext cx="2030819" cy="1553502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b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Unique</a:t>
            </a:r>
          </a:p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Views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8009924" y="0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2058888"/>
            <a:ext cx="6050175" cy="905328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500%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49825" y="3101306"/>
            <a:ext cx="4246056" cy="815241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Mark Schaefer, The Content Code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4659" y="1187700"/>
            <a:ext cx="5448735" cy="40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b</a:t>
            </a:r>
            <a:r>
              <a:rPr lang="en-US" dirty="0" smtClean="0">
                <a:latin typeface="Arial"/>
                <a:cs typeface="Arial"/>
              </a:rPr>
              <a:t>y 2020, the amount of information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on the Internet will grow by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r="19377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15515" y="1604467"/>
            <a:ext cx="3302271" cy="160255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How Does That Make You Feel?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6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8061129" y="0"/>
            <a:ext cx="1064069" cy="4811936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r="21753"/>
          <a:stretch>
            <a:fillRect/>
          </a:stretch>
        </p:blipFill>
        <p:spPr/>
      </p:pic>
      <p:sp>
        <p:nvSpPr>
          <p:cNvPr id="8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839191" y="1811883"/>
            <a:ext cx="3041177" cy="16025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dirty="0">
                <a:solidFill>
                  <a:schemeClr val="bg1"/>
                </a:solidFill>
              </a:rPr>
              <a:t>…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Or Maybe</a:t>
            </a:r>
            <a:b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Like This?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4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9" y="1338345"/>
            <a:ext cx="4265402" cy="905328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37%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of marketers believe they’re using their content effectively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Arial Italic"/>
                <a:cs typeface="Arial Italic"/>
              </a:rPr>
              <a:t>CMI</a:t>
            </a:r>
            <a:endParaRPr lang="en-US" dirty="0">
              <a:latin typeface="Arial Italic"/>
              <a:cs typeface="Arial Ital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4660" y="889976"/>
            <a:ext cx="4246056" cy="40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/>
                <a:cs typeface="Arial"/>
              </a:rPr>
              <a:t>Only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11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75"/>
            <a:ext cx="6488967" cy="1602555"/>
          </a:xfrm>
        </p:spPr>
        <p:txBody>
          <a:bodyPr/>
          <a:lstStyle/>
          <a:p>
            <a:r>
              <a:rPr lang="en-US" sz="4900" dirty="0" smtClean="0">
                <a:latin typeface="Arial"/>
                <a:cs typeface="Arial"/>
              </a:rPr>
              <a:t>This isn’t a </a:t>
            </a:r>
            <a:br>
              <a:rPr lang="en-US" sz="4900" dirty="0" smtClean="0">
                <a:latin typeface="Arial"/>
                <a:cs typeface="Arial"/>
              </a:rPr>
            </a:br>
            <a:r>
              <a:rPr lang="en-US" sz="4900" b="1" dirty="0" smtClean="0">
                <a:latin typeface="Arial"/>
                <a:cs typeface="Arial"/>
              </a:rPr>
              <a:t>CONTENT PROBLEM</a:t>
            </a:r>
            <a:endParaRPr lang="en-US" sz="49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1329" y="2556735"/>
            <a:ext cx="3683380" cy="3488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VP of Audience, Co-founder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206270" y="2345334"/>
            <a:ext cx="3618439" cy="0"/>
          </a:xfrm>
          <a:prstGeom prst="line">
            <a:avLst/>
          </a:prstGeom>
          <a:ln>
            <a:solidFill>
              <a:srgbClr val="246E9F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56319" y="-21168"/>
            <a:ext cx="35714" cy="517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cpollitt\Desktop\Random Graphics\Avatars\Chad-Pollitt-Inb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-1464"/>
            <a:ext cx="4622364" cy="51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96458" y="1664626"/>
            <a:ext cx="2107906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@</a:t>
            </a:r>
            <a:r>
              <a:rPr lang="en-US" sz="2400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chadpollitt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3691" y="673485"/>
            <a:ext cx="3820277" cy="104413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CHAD</a:t>
            </a:r>
            <a:r>
              <a:rPr lang="en-US" sz="4500" dirty="0">
                <a:solidFill>
                  <a:schemeClr val="bg1"/>
                </a:solidFill>
                <a:latin typeface="Franklin Gothic Medium"/>
                <a:cs typeface="Franklin Gothic Medium"/>
              </a:rPr>
              <a:t/>
            </a:r>
            <a:br>
              <a:rPr lang="en-US" sz="4500" dirty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r>
              <a:rPr lang="en-US" sz="5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POLLITT</a:t>
            </a:r>
            <a:endParaRPr lang="en-US" sz="5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1972" y="2905548"/>
            <a:ext cx="3100092" cy="7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75"/>
            <a:ext cx="6688650" cy="160255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It’s an </a:t>
            </a:r>
            <a:r>
              <a:rPr lang="en-US" sz="4700" b="1" dirty="0" smtClean="0">
                <a:latin typeface="Arial"/>
                <a:cs typeface="Arial"/>
              </a:rPr>
              <a:t>AUDIENCE PROBLEM</a:t>
            </a:r>
            <a:endParaRPr lang="en-US" sz="47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0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96552" y="1392575"/>
            <a:ext cx="5739363" cy="81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Brands </a:t>
            </a:r>
            <a:r>
              <a:rPr lang="en-US" dirty="0">
                <a:latin typeface="Arial"/>
                <a:cs typeface="Arial"/>
              </a:rPr>
              <a:t>can actually step down content production and step up </a:t>
            </a:r>
            <a:r>
              <a:rPr lang="en-US" dirty="0" smtClean="0">
                <a:latin typeface="Arial"/>
                <a:cs typeface="Arial"/>
              </a:rPr>
              <a:t>distribution [promotion] </a:t>
            </a:r>
            <a:r>
              <a:rPr lang="en-US" dirty="0">
                <a:latin typeface="Arial"/>
                <a:cs typeface="Arial"/>
              </a:rPr>
              <a:t>to get better </a:t>
            </a:r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615898" y="3615256"/>
            <a:ext cx="5454203" cy="815241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Ryan Skinner, Forrester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561" y="637955"/>
            <a:ext cx="802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3E3E3E"/>
                </a:solidFill>
              </a:rPr>
              <a:t>“</a:t>
            </a:r>
            <a:endParaRPr lang="en-US" sz="15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96552" y="1392575"/>
            <a:ext cx="5739363" cy="81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Better distribution [promotion] </a:t>
            </a:r>
            <a:r>
              <a:rPr lang="en-US" dirty="0">
                <a:latin typeface="Arial"/>
                <a:cs typeface="Arial"/>
              </a:rPr>
              <a:t>improves content’s quality, as the feedback cycle </a:t>
            </a:r>
            <a:r>
              <a:rPr lang="en-US" dirty="0" smtClean="0">
                <a:latin typeface="Arial"/>
                <a:cs typeface="Arial"/>
              </a:rPr>
              <a:t>accelerates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615898" y="3207636"/>
            <a:ext cx="5454203" cy="815241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Ryan Skinner, Forrester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5561" y="637955"/>
            <a:ext cx="802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3E3E3E"/>
                </a:solidFill>
              </a:rPr>
              <a:t>“</a:t>
            </a:r>
            <a:endParaRPr lang="en-US" sz="15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Broken Promises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2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3700"/>
            <a:ext cx="7942522" cy="143991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938" y="451863"/>
            <a:ext cx="7896359" cy="1248803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FFFFFF"/>
                </a:solidFill>
                <a:latin typeface="Arial"/>
                <a:cs typeface="Arial"/>
              </a:rPr>
              <a:t>Social media and search engines are breaking their promise to us</a:t>
            </a:r>
            <a:r>
              <a:rPr lang="en-US" sz="2700" dirty="0">
                <a:solidFill>
                  <a:schemeClr val="bg1"/>
                </a:solidFill>
              </a:rPr>
              <a:t>…</a:t>
            </a:r>
            <a:endParaRPr lang="en-US" sz="27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3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1749" y="1383003"/>
            <a:ext cx="8442251" cy="143991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03767" y="1658634"/>
            <a:ext cx="8240233" cy="1248803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FFFFFF"/>
                </a:solidFill>
                <a:latin typeface="Arial"/>
                <a:cs typeface="Arial"/>
              </a:rPr>
              <a:t>From their inception they’ve been the main content distribution channels of the Internet</a:t>
            </a:r>
            <a:endParaRPr lang="en-US" sz="27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2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4" y="274302"/>
            <a:ext cx="9144001" cy="106325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2" y="417852"/>
            <a:ext cx="9143999" cy="1248803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dirty="0" smtClean="0">
                <a:solidFill>
                  <a:srgbClr val="FFFFFF"/>
                </a:solidFill>
                <a:latin typeface="Arial"/>
                <a:cs typeface="Arial"/>
              </a:rPr>
              <a:t>They were the gatekeepers of the content delivered and consumed online</a:t>
            </a:r>
            <a:endParaRPr lang="en-US" sz="27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09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293122"/>
            <a:ext cx="7719237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6999">
                  <a:alpha val="88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2806"/>
            <a:ext cx="7719237" cy="438582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dirty="0" smtClean="0">
                <a:solidFill>
                  <a:schemeClr val="bg1"/>
                </a:solidFill>
                <a:latin typeface="Arial"/>
                <a:cs typeface="Arial"/>
              </a:rPr>
              <a:t>Facebook’s organic reach is at 2% and dropping</a:t>
            </a:r>
            <a:endParaRPr lang="en-US"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5377" y="1473866"/>
            <a:ext cx="191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900" i="1" dirty="0">
                <a:solidFill>
                  <a:schemeClr val="bg1"/>
                </a:solidFill>
                <a:latin typeface="Arial"/>
                <a:cs typeface="Arial"/>
              </a:rPr>
              <a:t>International Business Times</a:t>
            </a:r>
          </a:p>
          <a:p>
            <a:endParaRPr lang="en-US" sz="9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7534" y="856636"/>
            <a:ext cx="7336466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7534" y="1226319"/>
            <a:ext cx="7336466" cy="42447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With other networks following suit</a:t>
            </a: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8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73675"/>
            <a:ext cx="6230678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389" y="349460"/>
            <a:ext cx="5826637" cy="8333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  <a:spcAft>
                <a:spcPts val="42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Year over year search query growth is on the decline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6157" y="1378169"/>
            <a:ext cx="87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  <a:latin typeface="Arial"/>
                <a:cs typeface="Arial"/>
              </a:rPr>
              <a:t>- ComScore</a:t>
            </a:r>
            <a:endParaRPr lang="en-US" sz="9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9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/>
                <a:cs typeface="Arial"/>
              </a:rPr>
              <a:t>The Content Explosion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Broken Promises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Content Promotion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Success </a:t>
            </a:r>
            <a:r>
              <a:rPr lang="en-US" dirty="0" smtClean="0">
                <a:latin typeface="Arial"/>
                <a:cs typeface="Arial"/>
              </a:rPr>
              <a:t>Stories</a:t>
            </a:r>
          </a:p>
          <a:p>
            <a:r>
              <a:rPr lang="en-US" dirty="0" smtClean="0">
                <a:latin typeface="Arial"/>
                <a:cs typeface="Arial"/>
              </a:rPr>
              <a:t>How it’s Done</a:t>
            </a:r>
          </a:p>
          <a:p>
            <a:r>
              <a:rPr lang="en-US" dirty="0" smtClean="0">
                <a:latin typeface="Arial"/>
                <a:cs typeface="Arial"/>
              </a:rPr>
              <a:t>How to Budget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AGENDA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424940" y="-1"/>
            <a:ext cx="121015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31146" y="1831715"/>
            <a:ext cx="6518569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67081" y="1962363"/>
            <a:ext cx="5911701" cy="8333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  <a:spcAft>
                <a:spcPts val="42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There are only 10 organic positions in most search engine results pages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81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352810"/>
            <a:ext cx="9144811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483458"/>
            <a:ext cx="9092794" cy="84048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  <a:spcAft>
                <a:spcPts val="4200"/>
              </a:spcAft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SEO is not something you do anymore, it’s what happens when you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do everything else right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6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84488"/>
            <a:ext cx="9144000" cy="143991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" y="760119"/>
            <a:ext cx="9144000" cy="1387303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Search engines aren’t built to serve up </a:t>
            </a:r>
            <a:b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tomorrow’s volume of content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2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164060"/>
            <a:ext cx="9144000" cy="143991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439691"/>
            <a:ext cx="9144000" cy="1387303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They’re barely built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to serve up </a:t>
            </a:r>
            <a:b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today’s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volume of content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0124" y="1530732"/>
            <a:ext cx="4359349" cy="1444589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7479" y="1806364"/>
            <a:ext cx="3869748" cy="9441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will we get our content seen?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6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Content Promotion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6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96552" y="1094851"/>
            <a:ext cx="5739363" cy="81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Arial"/>
                <a:cs typeface="Arial"/>
              </a:rPr>
              <a:t>It has been found that the less an advertisement looks like an advertisement and the more it looks like an editorial, the more readers stop, look and </a:t>
            </a:r>
            <a:r>
              <a:rPr lang="en-US" sz="2200" dirty="0" smtClean="0">
                <a:latin typeface="Arial"/>
                <a:cs typeface="Arial"/>
              </a:rPr>
              <a:t>read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615898" y="3615256"/>
            <a:ext cx="5454203" cy="815241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David Ogilvy, the “Father of Advertising”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561" y="340231"/>
            <a:ext cx="802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3E3E3E"/>
                </a:solidFill>
              </a:rPr>
              <a:t>“</a:t>
            </a:r>
            <a:endParaRPr lang="en-US" sz="15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Random Graphics\logos2\banner-blindness-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93" y="419138"/>
            <a:ext cx="70485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96552" y="1552070"/>
            <a:ext cx="5739363" cy="81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You’re more likely to survive a plane crash than click on a banner 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615898" y="3072973"/>
            <a:ext cx="5454203" cy="815241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Solve Media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561" y="861248"/>
            <a:ext cx="802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3E3E3E"/>
                </a:solidFill>
              </a:rPr>
              <a:t>“</a:t>
            </a:r>
            <a:endParaRPr lang="en-US" sz="15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pollitt\Desktop\Random Graphics\Ecosystem\ve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2" y="9769"/>
            <a:ext cx="4827183" cy="48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The Content Explosion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607757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217233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824958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5341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cpollitt\Desktop\Random Graphics\Ecosystem\ve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2" y="9769"/>
            <a:ext cx="4827183" cy="48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2186" y="423907"/>
            <a:ext cx="2162605" cy="319571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Media Relations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5035" y="809892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Influencer Outreach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02186" y="1205647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Bylined Articles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95035" y="1611322"/>
            <a:ext cx="176599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Syndication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764698" y="433676"/>
            <a:ext cx="2383692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64698" y="823295"/>
            <a:ext cx="2383692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64697" y="120927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64697" y="159798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64698" y="198230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607757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217233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824958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5341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cpollitt\Desktop\Random Graphics\Ecosystem\ve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2" y="9769"/>
            <a:ext cx="4827183" cy="48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2186" y="423907"/>
            <a:ext cx="2162605" cy="319571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Media Relations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5035" y="809892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Influencer Outreach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02186" y="1205647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Bylined Articles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95035" y="1611322"/>
            <a:ext cx="176599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Syndication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66247" y="1592690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Advertorials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35029" y="819660"/>
            <a:ext cx="2356272" cy="37273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Advertising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961857" y="1211934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Social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928696" y="430042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Newsletter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976016" y="1980644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Press Releases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764698" y="433676"/>
            <a:ext cx="2383692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64698" y="823295"/>
            <a:ext cx="2383692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64697" y="120927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64697" y="159798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64698" y="1982308"/>
            <a:ext cx="2393461" cy="355013"/>
          </a:xfrm>
          <a:prstGeom prst="rect">
            <a:avLst/>
          </a:prstGeom>
          <a:solidFill>
            <a:srgbClr val="6263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3914850"/>
            <a:ext cx="2987749" cy="355013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607757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3518888"/>
            <a:ext cx="2987749" cy="355013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217233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824958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5341"/>
            <a:ext cx="2383692" cy="355013"/>
          </a:xfrm>
          <a:prstGeom prst="rect">
            <a:avLst/>
          </a:prstGeom>
          <a:solidFill>
            <a:srgbClr val="336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cpollitt\Desktop\Random Graphics\Ecosystem\ve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2" y="9769"/>
            <a:ext cx="4827183" cy="48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2186" y="423907"/>
            <a:ext cx="2162605" cy="319571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Media Relations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5035" y="809892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Influencer Outreach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02186" y="1205647"/>
            <a:ext cx="2488671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Bylined Articles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95035" y="1611322"/>
            <a:ext cx="176599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Syndication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66247" y="1592690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Advertorials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35029" y="819660"/>
            <a:ext cx="2356272" cy="37273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Advertising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961857" y="1211934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Social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928696" y="430042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Native Newsletter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25321" y="3914850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Email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125321" y="3526896"/>
            <a:ext cx="1648379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Social Media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976016" y="1980644"/>
            <a:ext cx="2162605" cy="3195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3200" b="0" i="0" kern="120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Press Releases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pollitt\Desktop\Random Graphics\Ecosystem\Share\_sh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82" y="-74431"/>
            <a:ext cx="5332230" cy="488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59154"/>
            <a:ext cx="2594344" cy="1374529"/>
          </a:xfrm>
          <a:prstGeom prst="rect">
            <a:avLst/>
          </a:prstGeom>
          <a:solidFill>
            <a:srgbClr val="246E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312" y="575883"/>
            <a:ext cx="1902512" cy="1106200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Content </a:t>
            </a:r>
            <a:b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Promotion </a:t>
            </a:r>
            <a:b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Tools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61" y="1883652"/>
            <a:ext cx="2519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bit.ly/promotion-ecosystem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30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2019" y="923765"/>
            <a:ext cx="3796920" cy="862831"/>
          </a:xfrm>
        </p:spPr>
        <p:txBody>
          <a:bodyPr>
            <a:normAutofit fontScale="92500"/>
          </a:bodyPr>
          <a:lstStyle/>
          <a:p>
            <a:pPr algn="r"/>
            <a:r>
              <a:rPr lang="en-US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Sponsored Content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7712" y="1590702"/>
            <a:ext cx="3701227" cy="1736725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Everything a media buyer or publisher would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 to know!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3405" y="1489182"/>
            <a:ext cx="34981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248" y="3771003"/>
            <a:ext cx="44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bit.ly/guide-to-sponsored-content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:\Users\cpollitt\Desktop\btn_freedownload_b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3" y="3216127"/>
            <a:ext cx="2423072" cy="5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Random Graphics\logos2\Media-Buyers-Guide-Sponsored-Content-cover-610x5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39" y="425913"/>
            <a:ext cx="4505052" cy="39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Success Stories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1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75"/>
            <a:ext cx="6488967" cy="160255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The Greatest Hoodie Ever Made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9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84689" y="1314477"/>
            <a:ext cx="3505200" cy="90934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Arial"/>
                <a:cs typeface="Arial"/>
              </a:rPr>
              <a:t>American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Giant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4689" y="2171217"/>
            <a:ext cx="3505200" cy="17367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Earned coverage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from Slate.com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Esquire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074" name="Picture 2" descr="C:\Users\cpollitt\Desktop\Inbound 2014\8e3b3e926f9529afc1a7233799cc4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55" y="-1"/>
            <a:ext cx="4838738" cy="4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pollitt\Desktop\Inbound 2014\american-gian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63" y="184778"/>
            <a:ext cx="1036637" cy="10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8" y="1367605"/>
            <a:ext cx="5033753" cy="905328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15 to 20x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increase in production and still barely met demand.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Inc.com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4660" y="889976"/>
            <a:ext cx="4246056" cy="40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+mn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</a:t>
            </a:r>
            <a:r>
              <a:rPr lang="en-US" dirty="0" smtClean="0">
                <a:latin typeface="Arial"/>
                <a:cs typeface="Arial"/>
              </a:rPr>
              <a:t>orced 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92079" y="1003062"/>
            <a:ext cx="3505200" cy="84768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American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Giant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92079" y="1859802"/>
            <a:ext cx="3505200" cy="1966047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Very difficult to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get media coverage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for a product, but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Bayard Winthrop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pulled it off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 r="26093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8061129" y="0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9254"/>
            <a:ext cx="5358810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937" y="504885"/>
            <a:ext cx="6339189" cy="5009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Every Minute of Every Day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1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505160"/>
            <a:ext cx="4327452" cy="16403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634" y="1716994"/>
            <a:ext cx="3574718" cy="1221104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Great product and story with purposeful promotion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9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75"/>
            <a:ext cx="6488967" cy="1602555"/>
          </a:xfrm>
        </p:spPr>
        <p:txBody>
          <a:bodyPr/>
          <a:lstStyle/>
          <a:p>
            <a:r>
              <a:rPr lang="en-US" b="1" dirty="0" smtClean="0">
                <a:latin typeface="Arial Bold"/>
                <a:cs typeface="Arial Bold"/>
              </a:rPr>
              <a:t>How </a:t>
            </a:r>
            <a:r>
              <a:rPr lang="en-US" b="1" dirty="0" err="1" smtClean="0">
                <a:latin typeface="Arial Bold"/>
                <a:cs typeface="Arial Bold"/>
              </a:rPr>
              <a:t>Rodon</a:t>
            </a:r>
            <a:r>
              <a:rPr lang="en-US" b="1" dirty="0" smtClean="0">
                <a:latin typeface="Arial Bold"/>
                <a:cs typeface="Arial Bold"/>
              </a:rPr>
              <a:t> Beats Chinese Pricing</a:t>
            </a:r>
            <a:endParaRPr lang="en-US" b="1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6932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02103" y="1223040"/>
            <a:ext cx="3182231" cy="84716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Arial"/>
                <a:cs typeface="Arial"/>
              </a:rPr>
              <a:t>The </a:t>
            </a:r>
            <a:r>
              <a:rPr lang="en-US" b="1" dirty="0" err="1" smtClean="0">
                <a:latin typeface="Arial"/>
                <a:cs typeface="Arial"/>
              </a:rPr>
              <a:t>Rodon</a:t>
            </a:r>
            <a:r>
              <a:rPr lang="en-US" b="1" dirty="0" smtClean="0">
                <a:latin typeface="Arial"/>
                <a:cs typeface="Arial"/>
              </a:rPr>
              <a:t>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Group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02103" y="2079780"/>
            <a:ext cx="3182231" cy="17367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Earned coverage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from virtually every major media outlet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2" descr="C:\Users\cpollitt\Desktop\Inbound 2014\Rodon-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30" y="1075727"/>
            <a:ext cx="4738649" cy="34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3130" y="395021"/>
            <a:ext cx="47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“Cheaper than China” Ebook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26242" y="1134934"/>
            <a:ext cx="3505200" cy="91020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The </a:t>
            </a:r>
            <a:r>
              <a:rPr lang="en-US" b="1" dirty="0" err="1" smtClean="0">
                <a:latin typeface="Arial"/>
                <a:cs typeface="Arial"/>
              </a:rPr>
              <a:t>Rodon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Group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12286"/>
          <a:stretch>
            <a:fillRect/>
          </a:stretch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26242" y="1991674"/>
            <a:ext cx="3505200" cy="197736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…</a:t>
            </a:r>
            <a:r>
              <a:rPr lang="en-US" dirty="0" smtClean="0">
                <a:latin typeface="Arial"/>
                <a:cs typeface="Arial"/>
              </a:rPr>
              <a:t>BECAUSE of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 in-person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endorsement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from the POTUS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8061129" y="0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5693" y="290078"/>
            <a:ext cx="9335386" cy="1256975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90195" y="688508"/>
            <a:ext cx="9509759" cy="445507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Great content with purposeful promotion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5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429088"/>
            <a:ext cx="6488967" cy="160255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Content that Advanced an Industry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9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61508" y="874453"/>
            <a:ext cx="3505200" cy="650875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Arial"/>
                <a:cs typeface="Arial"/>
              </a:rPr>
              <a:t>Slingshot SEO</a:t>
            </a:r>
            <a:endParaRPr lang="en-US" sz="29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1508" y="1658043"/>
            <a:ext cx="3505200" cy="259583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Earned coverage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from academia,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media outlets and industry influencers around the world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 descr="C:\Users\cpollitt\Desktop\Inbound 2014\CT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46" y="595415"/>
            <a:ext cx="4704817" cy="36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61907"/>
            <a:ext cx="9144000" cy="865900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756140"/>
            <a:ext cx="9144000" cy="5121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 smtClean="0">
                <a:solidFill>
                  <a:schemeClr val="bg1"/>
                </a:solidFill>
                <a:latin typeface="Arial"/>
                <a:cs typeface="Arial"/>
              </a:rPr>
              <a:t>Even an onstage endorsement from Rand Fishkin at INBOUND 2012</a:t>
            </a:r>
            <a:endParaRPr lang="en-US" sz="23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8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748" y="1115427"/>
            <a:ext cx="3505200" cy="650875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latin typeface="Arial"/>
                <a:cs typeface="Arial"/>
              </a:rPr>
              <a:t>Slingshot SEO</a:t>
            </a:r>
            <a:endParaRPr lang="en-US" sz="31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73748" y="1899017"/>
            <a:ext cx="3505200" cy="17367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Research and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media relations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enabled the study to advance an industry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 b="5531"/>
          <a:stretch>
            <a:fillRect/>
          </a:stretch>
        </p:blipFill>
        <p:spPr>
          <a:xfrm>
            <a:off x="4420073" y="0"/>
            <a:ext cx="4734560" cy="4811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147237"/>
            <a:ext cx="4104167" cy="1520455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5" y="3311265"/>
            <a:ext cx="3965944" cy="118647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700" dirty="0" smtClean="0">
                <a:solidFill>
                  <a:srgbClr val="FFFFFF"/>
                </a:solidFill>
                <a:latin typeface="Arial"/>
                <a:cs typeface="Arial"/>
              </a:rPr>
              <a:t>Great content and research with purposeful promotion</a:t>
            </a:r>
            <a:endParaRPr lang="en-US" sz="27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2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5693" y="2551815"/>
            <a:ext cx="9335386" cy="164016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39737" y="4260442"/>
            <a:ext cx="1190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"/>
                <a:cs typeface="Arial"/>
              </a:rPr>
              <a:t>- Mashable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29254"/>
            <a:ext cx="5358810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roppedwork.pn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" y="2551814"/>
            <a:ext cx="678590" cy="1638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937" y="504885"/>
            <a:ext cx="6339189" cy="5009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Every Minute of Every Day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0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099478"/>
            <a:ext cx="6488967" cy="2717610"/>
          </a:xfrm>
        </p:spPr>
        <p:txBody>
          <a:bodyPr/>
          <a:lstStyle/>
          <a:p>
            <a:r>
              <a:rPr lang="en-US" sz="5000" b="1" dirty="0" smtClean="0">
                <a:latin typeface="Arial"/>
                <a:cs typeface="Arial"/>
              </a:rPr>
              <a:t>Content promotion that drove eight-digits of incremental revenue</a:t>
            </a:r>
            <a:endParaRPr lang="en-US" sz="5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2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90788" y="1166064"/>
            <a:ext cx="3505200" cy="65087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Teradata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90788" y="1949654"/>
            <a:ext cx="3505200" cy="23120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Earned coverage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from 46 media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outlets and trade publications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2" descr="C:\Users\cpollitt\Desktop\Inbound 2014\ipad_comp_iphone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51" y="1301240"/>
            <a:ext cx="4803480" cy="24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3870" y="395021"/>
            <a:ext cx="47108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latin typeface="Arial"/>
                <a:cs typeface="Arial"/>
              </a:rPr>
              <a:t>“Big Data Marketing Hero” Ebook</a:t>
            </a:r>
            <a:endParaRPr lang="en-US" sz="21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0764" y="2647507"/>
            <a:ext cx="5433236" cy="1626781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5064" y="2753833"/>
            <a:ext cx="8910080" cy="13716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Over 3 million media impressions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25% landing page conversion rate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30 global brand prospect meetings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6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34679" y="885086"/>
            <a:ext cx="3505200" cy="65087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Teradata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34679" y="1668676"/>
            <a:ext cx="3505200" cy="209508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A full-on owned,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paid and earned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media blitz drove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36x return on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investment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306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8288" y="-223"/>
            <a:ext cx="1064069" cy="4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4140" y="3031452"/>
            <a:ext cx="4199861" cy="1520455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2484" y="3183119"/>
            <a:ext cx="3753288" cy="122828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Great content and  promotion on all three media channels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9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790610"/>
            <a:ext cx="6488967" cy="160255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The Bottom Line for You?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3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796996" y="1483371"/>
            <a:ext cx="7347004" cy="160255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Start with </a:t>
            </a:r>
            <a:r>
              <a:rPr lang="en-US" b="1" dirty="0" smtClean="0">
                <a:latin typeface="Arial"/>
                <a:cs typeface="Arial"/>
              </a:rPr>
              <a:t>Research, </a:t>
            </a:r>
            <a:r>
              <a:rPr lang="en-US" b="1" dirty="0" smtClean="0">
                <a:latin typeface="Arial"/>
                <a:cs typeface="Arial"/>
              </a:rPr>
              <a:t>Create </a:t>
            </a:r>
            <a:r>
              <a:rPr lang="en-US" b="1" dirty="0" smtClean="0">
                <a:latin typeface="Arial"/>
                <a:cs typeface="Arial"/>
              </a:rPr>
              <a:t>Great Content </a:t>
            </a:r>
            <a:r>
              <a:rPr lang="en-US" b="1" dirty="0" smtClean="0">
                <a:latin typeface="Arial"/>
                <a:cs typeface="Arial"/>
              </a:rPr>
              <a:t>and </a:t>
            </a:r>
            <a:r>
              <a:rPr lang="en-US" b="1" dirty="0" smtClean="0">
                <a:latin typeface="Arial"/>
                <a:cs typeface="Arial"/>
              </a:rPr>
              <a:t>Promote </a:t>
            </a:r>
            <a:r>
              <a:rPr lang="en-US" b="1" dirty="0" smtClean="0">
                <a:latin typeface="Arial"/>
                <a:cs typeface="Arial"/>
              </a:rPr>
              <a:t>It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4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9106" y="1435147"/>
            <a:ext cx="4253023" cy="165892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4919" y="1677463"/>
            <a:ext cx="3753293" cy="1144672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FFFFFF"/>
                </a:solidFill>
                <a:latin typeface="Arial"/>
                <a:cs typeface="Arial"/>
              </a:rPr>
              <a:t>800+ incremental leads in 14 days from one mention on Inc.com</a:t>
            </a:r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4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5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How it’s Done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53963" y="190600"/>
            <a:ext cx="2690037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3964" y="466231"/>
            <a:ext cx="2690036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1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5693" y="2551815"/>
            <a:ext cx="9335386" cy="164016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39737" y="4260442"/>
            <a:ext cx="1190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"/>
                <a:cs typeface="Arial"/>
              </a:rPr>
              <a:t>- Mashable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814" y="2754196"/>
            <a:ext cx="8764769" cy="8333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571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websites are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launched</a:t>
            </a:r>
          </a:p>
          <a:p>
            <a:pPr algn="r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roppedwork.pn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" y="2551814"/>
            <a:ext cx="678590" cy="1638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9254"/>
            <a:ext cx="5358810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937" y="504885"/>
            <a:ext cx="6339189" cy="5009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Every Minute of Every Day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2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82229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432540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974632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516724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37136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033" y="337961"/>
            <a:ext cx="4827184" cy="261943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Define Personas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Media Assessment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Audience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Content Assessment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Influencer Identification 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3963" y="190600"/>
            <a:ext cx="2690037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3964" y="466231"/>
            <a:ext cx="2690036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1946"/>
            <a:ext cx="2530549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27577"/>
            <a:ext cx="2530549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3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263113" y="2632645"/>
            <a:ext cx="3880888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63112" y="2818115"/>
            <a:ext cx="3678865" cy="8333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Create content and all </a:t>
            </a:r>
            <a:b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supporting assets 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1946"/>
            <a:ext cx="2530549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27577"/>
            <a:ext cx="2530549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6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26374" y="3305939"/>
            <a:ext cx="2817628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6375" y="3581570"/>
            <a:ext cx="2817626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Promotion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0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20317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33384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383695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925787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467879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288291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26374" y="3305939"/>
            <a:ext cx="2817628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6375" y="3581570"/>
            <a:ext cx="2817626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Promotion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380" y="293829"/>
            <a:ext cx="3716311" cy="3161121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Finalize Pitch Angles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Editorial Outreach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Influencer Outreach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Paid Media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Email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Social Media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5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41107"/>
            <a:ext cx="2987749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216738"/>
            <a:ext cx="2987749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Conversion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1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12783" y="882229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12783" y="1432540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12783" y="337136"/>
            <a:ext cx="5231217" cy="493247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18538" y="323521"/>
            <a:ext cx="4223445" cy="1536062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A/B Testing</a:t>
            </a:r>
          </a:p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Retargeting</a:t>
            </a:r>
          </a:p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Marketing Automation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941107"/>
            <a:ext cx="2987749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216738"/>
            <a:ext cx="2987749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Conversion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6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How to Budget for Content Promotion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7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96552" y="1392575"/>
            <a:ext cx="5739363" cy="81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Half the money I spend on advertising is wasted; the trouble is I don’t know which half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045305" y="3207636"/>
            <a:ext cx="4024795" cy="815241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John Wanamaker, the “Father of the Modern Department Store”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5561" y="637955"/>
            <a:ext cx="802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3E3E3E"/>
                </a:solidFill>
              </a:rPr>
              <a:t>“</a:t>
            </a:r>
            <a:endParaRPr lang="en-US" sz="15000" dirty="0">
              <a:solidFill>
                <a:srgbClr val="3E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9" y="1338345"/>
            <a:ext cx="4265402" cy="905328"/>
          </a:xfrm>
        </p:spPr>
        <p:txBody>
          <a:bodyPr/>
          <a:lstStyle/>
          <a:p>
            <a:r>
              <a:rPr lang="en-US" b="1" dirty="0" smtClean="0">
                <a:latin typeface="Arial Black"/>
                <a:cs typeface="Arial Black"/>
              </a:rPr>
              <a:t>63%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30478" y="2275092"/>
            <a:ext cx="4750535" cy="815241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of marketers believe they’re NOT using their content effectively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CMI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6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5693" y="2551815"/>
            <a:ext cx="9335386" cy="164016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39737" y="4260442"/>
            <a:ext cx="1190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"/>
                <a:cs typeface="Arial"/>
              </a:rPr>
              <a:t>- Mashable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814" y="2754196"/>
            <a:ext cx="8764769" cy="122828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571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websites are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launched</a:t>
            </a:r>
          </a:p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350,000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tweets are tweeted</a:t>
            </a:r>
          </a:p>
          <a:p>
            <a:pPr algn="r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roppedwork.pn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" y="2551814"/>
            <a:ext cx="678590" cy="1638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9254"/>
            <a:ext cx="5358810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937" y="504885"/>
            <a:ext cx="6339189" cy="5009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Every Minute of Every Day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9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282428"/>
            <a:ext cx="9144001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2" y="558059"/>
            <a:ext cx="9144001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2013 Spending on Content Promotion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4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282428"/>
            <a:ext cx="9144001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2" y="558059"/>
            <a:ext cx="9144001" cy="565539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2013 Spending on Content Promotion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5490" y="2362222"/>
            <a:ext cx="4779333" cy="140791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80038" y="2607593"/>
            <a:ext cx="4316821" cy="83330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On average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rands spent at least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0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0479" y="1338345"/>
            <a:ext cx="4265402" cy="905328"/>
          </a:xfrm>
        </p:spPr>
        <p:txBody>
          <a:bodyPr/>
          <a:lstStyle/>
          <a:p>
            <a:r>
              <a:rPr lang="en-US" b="1" dirty="0" smtClean="0">
                <a:latin typeface="Arial Black"/>
                <a:cs typeface="Arial Black"/>
              </a:rPr>
              <a:t>15.2</a:t>
            </a:r>
            <a:r>
              <a:rPr lang="en-US" b="1" dirty="0" smtClean="0">
                <a:solidFill>
                  <a:schemeClr val="bg1"/>
                </a:solidFill>
                <a:latin typeface="Arial Black"/>
                <a:cs typeface="Arial Black"/>
              </a:rPr>
              <a:t>%</a:t>
            </a:r>
            <a:endParaRPr lang="en-US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30478" y="2275092"/>
            <a:ext cx="4750535" cy="815241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of content marketing budgets on promotion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>
                <a:latin typeface="Arial Italic"/>
                <a:cs typeface="Arial Italic"/>
              </a:rPr>
              <a:t>Content Promotion Manifesto</a:t>
            </a:r>
            <a:endParaRPr lang="en-US" dirty="0"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1545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88"/>
            <a:ext cx="6488967" cy="1431071"/>
          </a:xfrm>
        </p:spPr>
        <p:txBody>
          <a:bodyPr/>
          <a:lstStyle/>
          <a:p>
            <a:r>
              <a:rPr lang="en-US" dirty="0" smtClean="0"/>
              <a:t>This is a Recipe for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282428"/>
            <a:ext cx="9144001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2" y="558059"/>
            <a:ext cx="9144001" cy="5563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Franklin Gothic Book"/>
                <a:cs typeface="Franklin Gothic Medium"/>
              </a:rPr>
              <a:t>Relevance Agency </a:t>
            </a:r>
            <a:r>
              <a:rPr lang="en-US" sz="3600" dirty="0" smtClean="0">
                <a:solidFill>
                  <a:srgbClr val="FFFFFF"/>
                </a:solidFill>
                <a:latin typeface="Franklin Gothic Book"/>
                <a:cs typeface="Franklin Gothic Medium"/>
              </a:rPr>
              <a:t>Clients Spent</a:t>
            </a:r>
            <a:endParaRPr lang="en-US" sz="36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98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282428"/>
            <a:ext cx="9144001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2" y="558059"/>
            <a:ext cx="9144001" cy="5563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Franklin Gothic Book"/>
                <a:cs typeface="Franklin Gothic Medium"/>
              </a:rPr>
              <a:t>Relevance Agency </a:t>
            </a:r>
            <a:r>
              <a:rPr lang="en-US" sz="3600" dirty="0" smtClean="0">
                <a:solidFill>
                  <a:srgbClr val="FFFFFF"/>
                </a:solidFill>
                <a:latin typeface="Franklin Gothic Book"/>
                <a:cs typeface="Franklin Gothic Medium"/>
              </a:rPr>
              <a:t>Clients Spent</a:t>
            </a:r>
            <a:endParaRPr lang="en-US" sz="36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5352" y="2242633"/>
            <a:ext cx="3923414" cy="1722483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3316" y="2498636"/>
            <a:ext cx="3487486" cy="1221104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40% of their content marketing budgets on promotion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0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35273" y="1843788"/>
            <a:ext cx="6488967" cy="1431071"/>
          </a:xfrm>
        </p:spPr>
        <p:txBody>
          <a:bodyPr/>
          <a:lstStyle/>
          <a:p>
            <a:r>
              <a:rPr lang="en-US" dirty="0" smtClean="0"/>
              <a:t>This is a Recipe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739" y="604775"/>
            <a:ext cx="3505200" cy="862831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SPECIAL OFFER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3739" y="1271712"/>
            <a:ext cx="3505200" cy="1736725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Get your copy for FREE now before it hits Amazon!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93739" y="1170192"/>
            <a:ext cx="3397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248" y="3771003"/>
            <a:ext cx="44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bit.ly/content-promotion-manifesto</a:t>
            </a:r>
          </a:p>
        </p:txBody>
      </p:sp>
      <p:pic>
        <p:nvPicPr>
          <p:cNvPr id="1029" name="Picture 5" descr="C:\Users\cpollitt\Desktop\btn_freedownload_b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3" y="3216127"/>
            <a:ext cx="2423072" cy="5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Random Graphics\logos2\feat_res_manifes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97" y="334429"/>
            <a:ext cx="5146796" cy="45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5693" y="2551815"/>
            <a:ext cx="9335386" cy="1640168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39737" y="4260442"/>
            <a:ext cx="1190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"/>
                <a:cs typeface="Arial"/>
              </a:rPr>
              <a:t>- Mashable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814" y="2754196"/>
            <a:ext cx="8764769" cy="1228285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571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websites are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launched</a:t>
            </a:r>
          </a:p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350,000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tweets are tweeted</a:t>
            </a:r>
          </a:p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BFD730"/>
                </a:solidFill>
                <a:latin typeface="Arial"/>
                <a:cs typeface="Arial"/>
              </a:rPr>
              <a:t>48 hours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of YouTube videos are uploaded</a:t>
            </a:r>
          </a:p>
          <a:p>
            <a:pPr algn="r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roppedwork.pn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" y="2551814"/>
            <a:ext cx="678590" cy="1638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9254"/>
            <a:ext cx="5358810" cy="1184876"/>
          </a:xfrm>
          <a:prstGeom prst="rect">
            <a:avLst/>
          </a:prstGeom>
          <a:solidFill>
            <a:srgbClr val="336999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937" y="504885"/>
            <a:ext cx="6339189" cy="500906"/>
          </a:xfrm>
          <a:prstGeom prst="rect">
            <a:avLst/>
          </a:prstGeom>
          <a:noFill/>
          <a:effectLst/>
        </p:spPr>
        <p:txBody>
          <a:bodyPr wrap="square" lIns="57150" tIns="28575" rIns="57150" bIns="2857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Every Minute of Every Day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3B3B3B"/>
      </a:dk1>
      <a:lt1>
        <a:sysClr val="window" lastClr="FFFFFF"/>
      </a:lt1>
      <a:dk2>
        <a:srgbClr val="676561"/>
      </a:dk2>
      <a:lt2>
        <a:srgbClr val="FFFFFF"/>
      </a:lt2>
      <a:accent1>
        <a:srgbClr val="F37521"/>
      </a:accent1>
      <a:accent2>
        <a:srgbClr val="527DBF"/>
      </a:accent2>
      <a:accent3>
        <a:srgbClr val="595754"/>
      </a:accent3>
      <a:accent4>
        <a:srgbClr val="676561"/>
      </a:accent4>
      <a:accent5>
        <a:srgbClr val="D8D8D7"/>
      </a:accent5>
      <a:accent6>
        <a:srgbClr val="EAEAEA"/>
      </a:accent6>
      <a:hlink>
        <a:srgbClr val="92D050"/>
      </a:hlink>
      <a:folHlink>
        <a:srgbClr val="92D05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28275</TotalTime>
  <Words>788</Words>
  <Application>Microsoft Office PowerPoint</Application>
  <PresentationFormat>On-screen Show (16:9)</PresentationFormat>
  <Paragraphs>197</Paragraphs>
  <Slides>87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Sunguroff</dc:creator>
  <cp:lastModifiedBy>Chad Pollitt</cp:lastModifiedBy>
  <cp:revision>337</cp:revision>
  <dcterms:created xsi:type="dcterms:W3CDTF">2014-09-02T01:06:09Z</dcterms:created>
  <dcterms:modified xsi:type="dcterms:W3CDTF">2015-05-27T22:20:22Z</dcterms:modified>
</cp:coreProperties>
</file>