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8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1016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45545935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Weidert-Logo-noadd_RGB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706" y="8903375"/>
            <a:ext cx="2448964" cy="480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exp-inbound-logo-2015-horiz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69184" y="8806606"/>
            <a:ext cx="4610004" cy="534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WGI-LOGO-2011-REV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00" y="960801"/>
            <a:ext cx="2755900" cy="309199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6324600" y="93218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355599" y="482599"/>
            <a:ext cx="787402" cy="787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D497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37" name="Weidert_Logo_w_Tag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135" y="8959477"/>
            <a:ext cx="1971020" cy="369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xmlns:p14="http://schemas.microsoft.com/office/powerpoint/2010/main"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Relationship Id="rId3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jpeg"/><Relationship Id="rId3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gif"/><Relationship Id="rId3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jpeg"/><Relationship Id="rId3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Relationship Id="rId3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Relationship Id="rId3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3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3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Relationship Id="rId3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Relationship Id="rId3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Relationship Id="rId3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-inbound-logo(stacked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65" y="1519564"/>
            <a:ext cx="1143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82164"/>
      </p:ext>
    </p:extLst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0" y="698500"/>
            <a:ext cx="130048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0D4973"/>
                </a:solidFill>
              </a:rPr>
              <a:t>IDENTIFYING KEYWORDS</a:t>
            </a:r>
          </a:p>
        </p:txBody>
      </p:sp>
      <p:pic>
        <p:nvPicPr>
          <p:cNvPr id="80" name="Screen Shot 2015-05-26 at 6.55.42 PM.png"/>
          <p:cNvPicPr/>
          <p:nvPr/>
        </p:nvPicPr>
        <p:blipFill>
          <a:blip r:embed="rId2">
            <a:extLst/>
          </a:blip>
          <a:srcRect t="9689" r="9895" b="9689"/>
          <a:stretch>
            <a:fillRect/>
          </a:stretch>
        </p:blipFill>
        <p:spPr>
          <a:xfrm>
            <a:off x="3051968" y="6032500"/>
            <a:ext cx="6900881" cy="1993900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81" name="Shape 81"/>
          <p:cNvSpPr/>
          <p:nvPr/>
        </p:nvSpPr>
        <p:spPr>
          <a:xfrm>
            <a:off x="2593578" y="1997899"/>
            <a:ext cx="7817645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900">
                <a:solidFill>
                  <a:srgbClr val="DE4F29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 dirty="0">
                <a:solidFill>
                  <a:srgbClr val="DE4F29"/>
                </a:solidFill>
              </a:rPr>
              <a:t>Be sure to leverage Google search in your discovery</a:t>
            </a:r>
          </a:p>
        </p:txBody>
      </p:sp>
      <p:pic>
        <p:nvPicPr>
          <p:cNvPr id="82" name="Screen Shot 2015-05-27 at 10.41.20 A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1095" y="3670446"/>
            <a:ext cx="8102610" cy="1721548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2" name="Picture 1" descr="Slide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-1" y="698500"/>
            <a:ext cx="130048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 dirty="0">
                <a:solidFill>
                  <a:srgbClr val="0D4973"/>
                </a:solidFill>
              </a:rPr>
              <a:t>IDENTIFYING KEYWORDS</a:t>
            </a:r>
          </a:p>
        </p:txBody>
      </p:sp>
      <p:pic>
        <p:nvPicPr>
          <p:cNvPr id="85" name="Screen Shot 2015-05-27 at 10.35.21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9286" y="1852009"/>
            <a:ext cx="6834783" cy="6298041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0" y="698500"/>
            <a:ext cx="130048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0D4973"/>
                </a:solidFill>
              </a:rPr>
              <a:t>CONTENT STRATEGY</a:t>
            </a:r>
          </a:p>
        </p:txBody>
      </p:sp>
      <p:sp>
        <p:nvSpPr>
          <p:cNvPr id="88" name="Shape 88"/>
          <p:cNvSpPr/>
          <p:nvPr/>
        </p:nvSpPr>
        <p:spPr>
          <a:xfrm>
            <a:off x="2307261" y="2118359"/>
            <a:ext cx="8996199" cy="4501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defRPr sz="1800"/>
            </a:pPr>
            <a:r>
              <a:rPr sz="3500" b="1" i="1" dirty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Content will fuel your SEO, </a:t>
            </a:r>
            <a:endParaRPr lang="en-US" sz="3500" b="1" i="1" dirty="0" smtClean="0">
              <a:solidFill>
                <a:srgbClr val="DE4F29"/>
              </a:solidFill>
              <a:latin typeface="Georgia"/>
              <a:ea typeface="GeorgiaBold"/>
              <a:cs typeface="Georgia"/>
              <a:sym typeface="GeorgiaBold"/>
            </a:endParaRPr>
          </a:p>
          <a:p>
            <a:pPr lvl="0" algn="l" defTabSz="457200">
              <a:lnSpc>
                <a:spcPct val="120000"/>
              </a:lnSpc>
              <a:defRPr sz="1800"/>
            </a:pPr>
            <a:r>
              <a:rPr sz="3500" b="1" i="1" dirty="0" smtClean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but </a:t>
            </a:r>
            <a:r>
              <a:rPr sz="3500" b="1" i="1" dirty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it </a:t>
            </a:r>
            <a:r>
              <a:rPr sz="3500" b="1" i="1" dirty="0" smtClean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needs </a:t>
            </a:r>
            <a:r>
              <a:rPr sz="3500" b="1" i="1" dirty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to be focused!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Does it relate to your target personas?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Determine ongoing content themes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Maintain consistent publishing schedule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Leverage target keywords </a:t>
            </a:r>
          </a:p>
        </p:txBody>
      </p:sp>
      <p:pic>
        <p:nvPicPr>
          <p:cNvPr id="2" name="Picture 1" descr="Slid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1419439" y="2266949"/>
            <a:ext cx="10526167" cy="85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28600" lvl="0" indent="-228600" algn="l" defTabSz="457200">
              <a:lnSpc>
                <a:spcPct val="120000"/>
              </a:lnSpc>
              <a:spcBef>
                <a:spcPts val="1100"/>
              </a:spcBef>
              <a:buClr>
                <a:srgbClr val="717171"/>
              </a:buClr>
              <a:buSzPct val="100000"/>
              <a:buChar char="•"/>
              <a:tabLst>
                <a:tab pos="139700" algn="l"/>
                <a:tab pos="457200" algn="l"/>
              </a:tabLst>
              <a:defRPr sz="1800"/>
            </a:pPr>
            <a:endParaRPr sz="1600">
              <a:solidFill>
                <a:srgbClr val="616363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91" name="Shape 91"/>
          <p:cNvSpPr/>
          <p:nvPr/>
        </p:nvSpPr>
        <p:spPr>
          <a:xfrm>
            <a:off x="1684489" y="3005773"/>
            <a:ext cx="9996067" cy="2954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spcBef>
                <a:spcPts val="1200"/>
              </a:spcBef>
              <a:defRPr sz="1800"/>
            </a:pPr>
            <a:r>
              <a:rPr sz="6000" b="1" i="1" dirty="0">
                <a:solidFill>
                  <a:srgbClr val="0D4973"/>
                </a:solidFill>
                <a:latin typeface="Georgia"/>
                <a:ea typeface="GeorgiaBold"/>
                <a:cs typeface="Georgia"/>
                <a:sym typeface="GeorgiaBold"/>
              </a:rPr>
              <a:t>Content creation</a:t>
            </a:r>
          </a:p>
          <a:p>
            <a:pPr lvl="0">
              <a:lnSpc>
                <a:spcPct val="120000"/>
              </a:lnSpc>
              <a:defRPr sz="1800"/>
            </a:pPr>
            <a:r>
              <a:rPr sz="6000" b="1" dirty="0">
                <a:solidFill>
                  <a:srgbClr val="DE4F29"/>
                </a:solidFill>
                <a:latin typeface="Avenir Book"/>
                <a:ea typeface="Avenir Book"/>
                <a:cs typeface="Avenir Book"/>
                <a:sym typeface="Avenir Book"/>
              </a:rPr>
              <a:t>TAKES A LOT OF WORK</a:t>
            </a:r>
          </a:p>
          <a:p>
            <a:pPr lvl="0">
              <a:defRPr sz="1800"/>
            </a:pPr>
            <a:r>
              <a:rPr sz="6000" b="1" i="1" dirty="0">
                <a:solidFill>
                  <a:srgbClr val="0D4973"/>
                </a:solidFill>
                <a:latin typeface="Georgia"/>
                <a:ea typeface="GeorgiaBold"/>
                <a:cs typeface="Georgia"/>
                <a:sym typeface="GeorgiaBold"/>
              </a:rPr>
              <a:t>so stick to a strategy!</a:t>
            </a:r>
          </a:p>
        </p:txBody>
      </p:sp>
      <p:pic>
        <p:nvPicPr>
          <p:cNvPr id="2" name="Picture 1" descr="Slid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-1" y="698500"/>
            <a:ext cx="130048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0D4973"/>
                </a:solidFill>
              </a:rPr>
              <a:t>CREATING HELPFUL CONTENT</a:t>
            </a:r>
          </a:p>
        </p:txBody>
      </p:sp>
      <p:sp>
        <p:nvSpPr>
          <p:cNvPr id="94" name="Shape 94"/>
          <p:cNvSpPr/>
          <p:nvPr/>
        </p:nvSpPr>
        <p:spPr>
          <a:xfrm>
            <a:off x="1037209" y="2032248"/>
            <a:ext cx="11303421" cy="3777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457200">
              <a:lnSpc>
                <a:spcPct val="120000"/>
              </a:lnSpc>
              <a:defRPr sz="1800"/>
            </a:pPr>
            <a:r>
              <a:rPr sz="3500" b="1" i="1" dirty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Don’t take shortcuts with </a:t>
            </a:r>
            <a:r>
              <a:rPr sz="3500" b="1" i="1" dirty="0" smtClean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creating </a:t>
            </a:r>
            <a:r>
              <a:rPr sz="3500" b="1" i="1" dirty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lame content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If you want to rank first you need to earn it!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Clearly address personas’ questions/pain points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Always be helping, not closing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endParaRPr sz="3500" dirty="0">
              <a:solidFill>
                <a:srgbClr val="164F86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pic>
        <p:nvPicPr>
          <p:cNvPr id="95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8829" y="5439803"/>
            <a:ext cx="5307142" cy="2985268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5867577" y="6064633"/>
            <a:ext cx="1269646" cy="22860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600" b="1">
                <a:solidFill>
                  <a:srgbClr val="EF2E06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2600" b="1">
                <a:solidFill>
                  <a:srgbClr val="EF2E06"/>
                </a:solidFill>
              </a:rPr>
              <a:t>X</a:t>
            </a:r>
          </a:p>
        </p:txBody>
      </p:sp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9284987" y="5281397"/>
            <a:ext cx="2015670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200"/>
              </a:spcBef>
              <a:defRPr sz="2500">
                <a:solidFill>
                  <a:srgbClr val="0D4973"/>
                </a:solidFill>
                <a:latin typeface="GeorgiaItalic"/>
                <a:ea typeface="GeorgiaItalic"/>
                <a:cs typeface="GeorgiaItalic"/>
                <a:sym typeface="GeorgiaItal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i="1">
                <a:solidFill>
                  <a:srgbClr val="0D4973"/>
                </a:solidFill>
                <a:latin typeface="Georgia"/>
                <a:cs typeface="Georgia"/>
              </a:rPr>
              <a:t>Blog Articles</a:t>
            </a:r>
          </a:p>
        </p:txBody>
      </p:sp>
      <p:sp>
        <p:nvSpPr>
          <p:cNvPr id="99" name="Shape 99"/>
          <p:cNvSpPr/>
          <p:nvPr/>
        </p:nvSpPr>
        <p:spPr>
          <a:xfrm>
            <a:off x="2321071" y="4104921"/>
            <a:ext cx="1140593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200"/>
              </a:spcBef>
              <a:defRPr sz="2500">
                <a:solidFill>
                  <a:srgbClr val="0D4973"/>
                </a:solidFill>
                <a:latin typeface="GeorgiaItalic"/>
                <a:ea typeface="GeorgiaItalic"/>
                <a:cs typeface="GeorgiaItalic"/>
                <a:sym typeface="GeorgiaItal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i="1" dirty="0">
                <a:solidFill>
                  <a:srgbClr val="0D4973"/>
                </a:solidFill>
                <a:latin typeface="Georgia"/>
                <a:cs typeface="Georgia"/>
              </a:rPr>
              <a:t>Videos</a:t>
            </a:r>
          </a:p>
        </p:txBody>
      </p:sp>
      <p:sp>
        <p:nvSpPr>
          <p:cNvPr id="100" name="Shape 100"/>
          <p:cNvSpPr/>
          <p:nvPr/>
        </p:nvSpPr>
        <p:spPr>
          <a:xfrm>
            <a:off x="1516134" y="2894314"/>
            <a:ext cx="2299639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200"/>
              </a:spcBef>
              <a:defRPr sz="2500">
                <a:solidFill>
                  <a:srgbClr val="0D4973"/>
                </a:solidFill>
                <a:latin typeface="GeorgiaItalic"/>
                <a:ea typeface="GeorgiaItalic"/>
                <a:cs typeface="GeorgiaItalic"/>
                <a:sym typeface="GeorgiaItal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i="1">
                <a:solidFill>
                  <a:srgbClr val="0D4973"/>
                </a:solidFill>
                <a:latin typeface="Georgia"/>
                <a:cs typeface="Georgia"/>
              </a:rPr>
              <a:t>Visual Content</a:t>
            </a:r>
          </a:p>
        </p:txBody>
      </p:sp>
      <p:sp>
        <p:nvSpPr>
          <p:cNvPr id="101" name="Shape 101"/>
          <p:cNvSpPr/>
          <p:nvPr/>
        </p:nvSpPr>
        <p:spPr>
          <a:xfrm>
            <a:off x="1850176" y="5281397"/>
            <a:ext cx="1868989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200"/>
              </a:spcBef>
              <a:defRPr sz="2500">
                <a:solidFill>
                  <a:srgbClr val="0D4973"/>
                </a:solidFill>
                <a:latin typeface="GeorgiaItalic"/>
                <a:ea typeface="GeorgiaItalic"/>
                <a:cs typeface="GeorgiaItalic"/>
                <a:sym typeface="GeorgiaItal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i="1" dirty="0">
                <a:solidFill>
                  <a:srgbClr val="0D4973"/>
                </a:solidFill>
                <a:latin typeface="Georgia"/>
                <a:cs typeface="Georgia"/>
              </a:rPr>
              <a:t>SlideShares</a:t>
            </a:r>
          </a:p>
        </p:txBody>
      </p:sp>
      <p:sp>
        <p:nvSpPr>
          <p:cNvPr id="102" name="Shape 102"/>
          <p:cNvSpPr/>
          <p:nvPr/>
        </p:nvSpPr>
        <p:spPr>
          <a:xfrm>
            <a:off x="2755086" y="6366098"/>
            <a:ext cx="1581262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200"/>
              </a:spcBef>
              <a:defRPr sz="2500">
                <a:solidFill>
                  <a:srgbClr val="0D4973"/>
                </a:solidFill>
                <a:latin typeface="GeorgiaItalic"/>
                <a:ea typeface="GeorgiaItalic"/>
                <a:cs typeface="GeorgiaItalic"/>
                <a:sym typeface="GeorgiaItal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i="1">
                <a:solidFill>
                  <a:srgbClr val="0D4973"/>
                </a:solidFill>
                <a:latin typeface="Georgia"/>
                <a:cs typeface="Georgia"/>
              </a:rPr>
              <a:t>Webinars</a:t>
            </a:r>
          </a:p>
        </p:txBody>
      </p:sp>
      <p:sp>
        <p:nvSpPr>
          <p:cNvPr id="103" name="Shape 103"/>
          <p:cNvSpPr/>
          <p:nvPr/>
        </p:nvSpPr>
        <p:spPr>
          <a:xfrm>
            <a:off x="9371094" y="2903045"/>
            <a:ext cx="1454462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200"/>
              </a:spcBef>
              <a:defRPr sz="2500">
                <a:solidFill>
                  <a:srgbClr val="0D4973"/>
                </a:solidFill>
                <a:latin typeface="GeorgiaItalic"/>
                <a:ea typeface="GeorgiaItalic"/>
                <a:cs typeface="GeorgiaItalic"/>
                <a:sym typeface="GeorgiaItal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i="1">
                <a:solidFill>
                  <a:srgbClr val="0D4973"/>
                </a:solidFill>
                <a:latin typeface="Georgia"/>
                <a:cs typeface="Georgia"/>
              </a:rPr>
              <a:t>Podcasts</a:t>
            </a:r>
          </a:p>
        </p:txBody>
      </p:sp>
      <p:sp>
        <p:nvSpPr>
          <p:cNvPr id="104" name="Shape 104"/>
          <p:cNvSpPr/>
          <p:nvPr/>
        </p:nvSpPr>
        <p:spPr>
          <a:xfrm>
            <a:off x="8788793" y="6372071"/>
            <a:ext cx="1273498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200"/>
              </a:spcBef>
              <a:defRPr sz="2500">
                <a:solidFill>
                  <a:srgbClr val="0D4973"/>
                </a:solidFill>
                <a:latin typeface="GeorgiaItalic"/>
                <a:ea typeface="GeorgiaItalic"/>
                <a:cs typeface="GeorgiaItalic"/>
                <a:sym typeface="GeorgiaItal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i="1">
                <a:solidFill>
                  <a:srgbClr val="0D4973"/>
                </a:solidFill>
                <a:latin typeface="Georgia"/>
                <a:cs typeface="Georgia"/>
              </a:rPr>
              <a:t>Quizzes</a:t>
            </a:r>
          </a:p>
        </p:txBody>
      </p:sp>
      <p:sp>
        <p:nvSpPr>
          <p:cNvPr id="105" name="Shape 105"/>
          <p:cNvSpPr/>
          <p:nvPr/>
        </p:nvSpPr>
        <p:spPr>
          <a:xfrm>
            <a:off x="9543051" y="4104921"/>
            <a:ext cx="1198201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200"/>
              </a:spcBef>
              <a:defRPr sz="2500">
                <a:solidFill>
                  <a:srgbClr val="0D4973"/>
                </a:solidFill>
                <a:latin typeface="GeorgiaItalic"/>
                <a:ea typeface="GeorgiaItalic"/>
                <a:cs typeface="GeorgiaItalic"/>
                <a:sym typeface="GeorgiaItal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i="1">
                <a:solidFill>
                  <a:srgbClr val="0D4973"/>
                </a:solidFill>
                <a:latin typeface="Georgia"/>
                <a:cs typeface="Georgia"/>
              </a:rPr>
              <a:t>eBooks</a:t>
            </a:r>
          </a:p>
        </p:txBody>
      </p:sp>
      <p:sp>
        <p:nvSpPr>
          <p:cNvPr id="106" name="Shape 106"/>
          <p:cNvSpPr/>
          <p:nvPr/>
        </p:nvSpPr>
        <p:spPr>
          <a:xfrm>
            <a:off x="-1" y="698500"/>
            <a:ext cx="130048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0D4973"/>
                </a:solidFill>
              </a:rPr>
              <a:t>CONTENT TAKES MANY FORMS</a:t>
            </a:r>
          </a:p>
        </p:txBody>
      </p:sp>
      <p:sp>
        <p:nvSpPr>
          <p:cNvPr id="107" name="Shape 107"/>
          <p:cNvSpPr/>
          <p:nvPr/>
        </p:nvSpPr>
        <p:spPr>
          <a:xfrm>
            <a:off x="7278846" y="8470900"/>
            <a:ext cx="5726609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 descr="lightbul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54" y="1884039"/>
            <a:ext cx="4352035" cy="7155110"/>
          </a:xfrm>
          <a:prstGeom prst="rect">
            <a:avLst/>
          </a:prstGeom>
        </p:spPr>
      </p:pic>
      <p:pic>
        <p:nvPicPr>
          <p:cNvPr id="3" name="Picture 2" descr="Slide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37478950_Lar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8308622"/>
          </a:xfrm>
          <a:prstGeom prst="rect">
            <a:avLst/>
          </a:prstGeom>
        </p:spPr>
      </p:pic>
      <p:sp>
        <p:nvSpPr>
          <p:cNvPr id="110" name="Shape 110"/>
          <p:cNvSpPr/>
          <p:nvPr/>
        </p:nvSpPr>
        <p:spPr>
          <a:xfrm>
            <a:off x="1419439" y="2266949"/>
            <a:ext cx="10526167" cy="85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28600" lvl="0" indent="-228600" algn="l" defTabSz="457200">
              <a:lnSpc>
                <a:spcPct val="120000"/>
              </a:lnSpc>
              <a:spcBef>
                <a:spcPts val="1100"/>
              </a:spcBef>
              <a:buClr>
                <a:srgbClr val="717171"/>
              </a:buClr>
              <a:buSzPct val="100000"/>
              <a:buChar char="•"/>
              <a:tabLst>
                <a:tab pos="139700" algn="l"/>
                <a:tab pos="457200" algn="l"/>
              </a:tabLst>
              <a:defRPr sz="1800"/>
            </a:pPr>
            <a:endParaRPr sz="1600">
              <a:solidFill>
                <a:srgbClr val="616363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1439763" y="584199"/>
            <a:ext cx="8574882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47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700">
                <a:solidFill>
                  <a:srgbClr val="FFFFFF"/>
                </a:solidFill>
              </a:rPr>
              <a:t>Forgetting to optimize content is a failure to launch!</a:t>
            </a:r>
          </a:p>
        </p:txBody>
      </p:sp>
      <p:pic>
        <p:nvPicPr>
          <p:cNvPr id="3" name="Picture 2" descr="Slide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-1" y="698500"/>
            <a:ext cx="130048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0D4973"/>
                </a:solidFill>
              </a:rPr>
              <a:t>OPTIMIZING YOUR CONTENT</a:t>
            </a:r>
          </a:p>
        </p:txBody>
      </p:sp>
      <p:pic>
        <p:nvPicPr>
          <p:cNvPr id="115" name="pasted-image.gif"/>
          <p:cNvPicPr/>
          <p:nvPr/>
        </p:nvPicPr>
        <p:blipFill>
          <a:blip r:embed="rId2">
            <a:extLst/>
          </a:blip>
          <a:srcRect t="20546"/>
          <a:stretch>
            <a:fillRect/>
          </a:stretch>
        </p:blipFill>
        <p:spPr>
          <a:xfrm>
            <a:off x="7515049" y="2940271"/>
            <a:ext cx="4734203" cy="508048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/>
          <p:nvPr/>
        </p:nvSpPr>
        <p:spPr>
          <a:xfrm>
            <a:off x="1386605" y="1812627"/>
            <a:ext cx="10862767" cy="535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400"/>
              </a:spcBef>
              <a:defRPr sz="1800"/>
            </a:pPr>
            <a:r>
              <a:rPr sz="3500" b="1" i="1" dirty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The key to optimization is keeping it simple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Relevant Headline/Page Title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Page Description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Clean URL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Subheads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Image Alt Tags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Social Media-Friendly </a:t>
            </a:r>
          </a:p>
        </p:txBody>
      </p:sp>
      <p:pic>
        <p:nvPicPr>
          <p:cNvPr id="2" name="Picture 1" descr="Slide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-12701" y="698500"/>
            <a:ext cx="130175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0D4973"/>
                </a:solidFill>
              </a:rPr>
              <a:t>OPTIMIZING USER EXPERIENCE</a:t>
            </a:r>
          </a:p>
        </p:txBody>
      </p:sp>
      <p:sp>
        <p:nvSpPr>
          <p:cNvPr id="119" name="Shape 119"/>
          <p:cNvSpPr/>
          <p:nvPr/>
        </p:nvSpPr>
        <p:spPr>
          <a:xfrm>
            <a:off x="1477863" y="2250653"/>
            <a:ext cx="10862767" cy="456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400"/>
              </a:spcBef>
              <a:defRPr sz="1800"/>
            </a:pPr>
            <a:r>
              <a:rPr sz="3500" b="1" i="1" dirty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Google is all about the user experience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Mobile-friendly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Rich Media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Fast Page Load Speed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White Space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endParaRPr sz="3500" dirty="0">
              <a:solidFill>
                <a:srgbClr val="164F86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pic>
        <p:nvPicPr>
          <p:cNvPr id="2" name="Picture 1" descr="Slide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1684489" y="3559770"/>
            <a:ext cx="9996067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spcBef>
                <a:spcPts val="1200"/>
              </a:spcBef>
              <a:defRPr sz="1800"/>
            </a:pPr>
            <a:r>
              <a:rPr sz="6000" b="1" i="1" dirty="0">
                <a:solidFill>
                  <a:srgbClr val="0D4973"/>
                </a:solidFill>
                <a:latin typeface="Georgia"/>
                <a:ea typeface="GeorgiaBold"/>
                <a:cs typeface="Georgia"/>
                <a:sym typeface="GeorgiaBold"/>
              </a:rPr>
              <a:t>Amplify your content</a:t>
            </a:r>
          </a:p>
          <a:p>
            <a:pPr lvl="0">
              <a:defRPr sz="1800"/>
            </a:pPr>
            <a:r>
              <a:rPr sz="6000" b="1" dirty="0">
                <a:solidFill>
                  <a:srgbClr val="DE4F29"/>
                </a:solidFill>
                <a:latin typeface="Avenir Book"/>
                <a:ea typeface="Avenir Book"/>
                <a:cs typeface="Avenir Book"/>
                <a:sym typeface="Avenir Book"/>
              </a:rPr>
              <a:t>WITH SOCIAL MEDIA</a:t>
            </a:r>
          </a:p>
        </p:txBody>
      </p:sp>
      <p:pic>
        <p:nvPicPr>
          <p:cNvPr id="2" name="Picture 1" descr="Slide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13004800" cy="9753601"/>
          </a:xfrm>
          <a:prstGeom prst="rect">
            <a:avLst/>
          </a:prstGeom>
          <a:solidFill>
            <a:srgbClr val="0D497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5300">
                <a:solidFill>
                  <a:srgbClr val="FFFFFF"/>
                </a:solidFill>
                <a:latin typeface="Lato Italic"/>
                <a:ea typeface="Lato Italic"/>
                <a:cs typeface="Lato Italic"/>
                <a:sym typeface="Lato Italic"/>
              </a:defRPr>
            </a:pPr>
            <a:endParaRPr/>
          </a:p>
        </p:txBody>
      </p:sp>
      <p:pic>
        <p:nvPicPr>
          <p:cNvPr id="42" name="WGI-LOGO-2011-REV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00" y="681401"/>
            <a:ext cx="2755900" cy="309199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1894185" y="5556562"/>
            <a:ext cx="9216430" cy="723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700">
                <a:solidFill>
                  <a:srgbClr val="FFFFFF"/>
                </a:solidFill>
                <a:latin typeface="GeorgiaItalic"/>
                <a:ea typeface="GeorgiaItalic"/>
                <a:cs typeface="GeorgiaItalic"/>
                <a:sym typeface="GeorgiaItal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700" i="1" dirty="0">
                <a:solidFill>
                  <a:srgbClr val="FFFFFF"/>
                </a:solidFill>
                <a:latin typeface="Georgia"/>
                <a:cs typeface="Georgia"/>
              </a:rPr>
              <a:t>using a modern SEO approach</a:t>
            </a:r>
          </a:p>
        </p:txBody>
      </p:sp>
      <p:sp>
        <p:nvSpPr>
          <p:cNvPr id="44" name="Shape 44"/>
          <p:cNvSpPr/>
          <p:nvPr/>
        </p:nvSpPr>
        <p:spPr>
          <a:xfrm>
            <a:off x="2351028" y="3170972"/>
            <a:ext cx="8302745" cy="2367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lnSpc>
                <a:spcPct val="110000"/>
              </a:lnSpc>
              <a:defRPr sz="1800"/>
            </a:pPr>
            <a:r>
              <a:rPr sz="6500" b="1" dirty="0">
                <a:solidFill>
                  <a:srgbClr val="FFFFFF"/>
                </a:solidFill>
                <a:latin typeface="Avenir Medium"/>
                <a:ea typeface="Avenir Book"/>
                <a:cs typeface="Avenir Medium"/>
                <a:sym typeface="Avenir Book"/>
              </a:rPr>
              <a:t>ATTRACT THE RIGHT</a:t>
            </a:r>
            <a:r>
              <a:rPr sz="6500" dirty="0">
                <a:solidFill>
                  <a:srgbClr val="FFFFFF"/>
                </a:solidFill>
                <a:latin typeface="Avenir Medium"/>
                <a:ea typeface="Avenir Light"/>
                <a:cs typeface="Avenir Medium"/>
                <a:sym typeface="Avenir Light"/>
              </a:rPr>
              <a:t> </a:t>
            </a:r>
          </a:p>
          <a:p>
            <a:pPr lvl="0">
              <a:lnSpc>
                <a:spcPct val="110000"/>
              </a:lnSpc>
              <a:defRPr sz="1800"/>
            </a:pPr>
            <a:r>
              <a:rPr sz="7600" b="1" dirty="0">
                <a:solidFill>
                  <a:srgbClr val="FFFFFF"/>
                </a:solidFill>
                <a:latin typeface="Avenir Medium"/>
                <a:ea typeface="Avenir Book"/>
                <a:cs typeface="Avenir Medium"/>
                <a:sym typeface="Avenir Book"/>
              </a:rPr>
              <a:t>WEBSITE TRAFFIC</a:t>
            </a:r>
          </a:p>
        </p:txBody>
      </p:sp>
      <p:sp>
        <p:nvSpPr>
          <p:cNvPr id="45" name="Shape 45"/>
          <p:cNvSpPr/>
          <p:nvPr/>
        </p:nvSpPr>
        <p:spPr>
          <a:xfrm>
            <a:off x="6353770" y="8864693"/>
            <a:ext cx="6431417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lang="en-US" sz="2200" dirty="0" smtClean="0">
                <a:solidFill>
                  <a:srgbClr val="FFFFFF"/>
                </a:solidFill>
                <a:latin typeface="Avenir Heavy"/>
                <a:cs typeface="Avenir Heavy"/>
              </a:rPr>
              <a:t>Frank </a:t>
            </a:r>
            <a:r>
              <a:rPr lang="en-US" sz="2200" dirty="0" err="1" smtClean="0">
                <a:solidFill>
                  <a:srgbClr val="FFFFFF"/>
                </a:solidFill>
                <a:latin typeface="Avenir Heavy"/>
                <a:cs typeface="Avenir Heavy"/>
              </a:rPr>
              <a:t>Isca</a:t>
            </a:r>
            <a:endParaRPr lang="en-US" sz="2200" dirty="0" smtClean="0">
              <a:solidFill>
                <a:srgbClr val="FFFFFF"/>
              </a:solidFill>
              <a:latin typeface="Avenir Heavy"/>
              <a:cs typeface="Avenir Heavy"/>
            </a:endParaRPr>
          </a:p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sz="2200" dirty="0" smtClean="0">
                <a:solidFill>
                  <a:srgbClr val="FFFFFF"/>
                </a:solidFill>
                <a:latin typeface="Avenir Light"/>
                <a:cs typeface="Avenir Light"/>
              </a:rPr>
              <a:t>June </a:t>
            </a:r>
            <a:r>
              <a:rPr lang="en-US" sz="2200" dirty="0" smtClean="0">
                <a:solidFill>
                  <a:srgbClr val="FFFFFF"/>
                </a:solidFill>
                <a:latin typeface="Avenir Light"/>
                <a:cs typeface="Avenir Light"/>
              </a:rPr>
              <a:t>3 &amp; 4</a:t>
            </a:r>
            <a:r>
              <a:rPr sz="2200" dirty="0" smtClean="0">
                <a:solidFill>
                  <a:srgbClr val="FFFFFF"/>
                </a:solidFill>
                <a:latin typeface="Avenir Light"/>
                <a:cs typeface="Avenir Light"/>
              </a:rPr>
              <a:t>, </a:t>
            </a:r>
            <a:r>
              <a:rPr sz="2200" dirty="0">
                <a:solidFill>
                  <a:srgbClr val="FFFFFF"/>
                </a:solidFill>
                <a:latin typeface="Avenir Light"/>
                <a:cs typeface="Avenir Light"/>
              </a:rPr>
              <a:t>2015</a:t>
            </a:r>
          </a:p>
        </p:txBody>
      </p:sp>
      <p:pic>
        <p:nvPicPr>
          <p:cNvPr id="2" name="Picture 1" descr="Slide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 descr="experience inbound logo.png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1" y="8678924"/>
            <a:ext cx="2724377" cy="74534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asted-image.png"/>
          <p:cNvPicPr/>
          <p:nvPr/>
        </p:nvPicPr>
        <p:blipFill>
          <a:blip r:embed="rId2">
            <a:extLst/>
          </a:blip>
          <a:srcRect t="3872" b="3872"/>
          <a:stretch>
            <a:fillRect/>
          </a:stretch>
        </p:blipFill>
        <p:spPr>
          <a:xfrm>
            <a:off x="0" y="9525"/>
            <a:ext cx="13004800" cy="4066996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0" y="749300"/>
            <a:ext cx="13167607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0D4973"/>
                </a:solidFill>
              </a:rPr>
              <a:t>LEVERAGING SOCIAL MEDIA</a:t>
            </a:r>
          </a:p>
        </p:txBody>
      </p:sp>
      <p:sp>
        <p:nvSpPr>
          <p:cNvPr id="126" name="Shape 126"/>
          <p:cNvSpPr/>
          <p:nvPr/>
        </p:nvSpPr>
        <p:spPr>
          <a:xfrm>
            <a:off x="1475505" y="4445213"/>
            <a:ext cx="10862767" cy="3777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400"/>
              </a:spcBef>
              <a:defRPr sz="1800"/>
            </a:pPr>
            <a:r>
              <a:rPr sz="3500" b="1" i="1" dirty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Be proactive with getting your content found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Pick the right social channels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Divide and conquer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Build your network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Leverage tools but don’t over-automate</a:t>
            </a:r>
          </a:p>
        </p:txBody>
      </p:sp>
      <p:sp>
        <p:nvSpPr>
          <p:cNvPr id="127" name="Shape 127"/>
          <p:cNvSpPr/>
          <p:nvPr/>
        </p:nvSpPr>
        <p:spPr>
          <a:xfrm>
            <a:off x="10805700" y="3714749"/>
            <a:ext cx="192661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spcBef>
                <a:spcPts val="1100"/>
              </a:spcBef>
              <a:defRPr sz="1400" i="1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400" i="1">
                <a:solidFill>
                  <a:srgbClr val="164F86"/>
                </a:solidFill>
              </a:rPr>
              <a:t>Image courtesy of Moz</a:t>
            </a:r>
          </a:p>
        </p:txBody>
      </p:sp>
      <p:pic>
        <p:nvPicPr>
          <p:cNvPr id="2" name="Picture 1" descr="Slide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76750003.jpg"/>
          <p:cNvPicPr/>
          <p:nvPr/>
        </p:nvPicPr>
        <p:blipFill>
          <a:blip r:embed="rId2">
            <a:extLst/>
          </a:blip>
          <a:srcRect b="18882"/>
          <a:stretch>
            <a:fillRect/>
          </a:stretch>
        </p:blipFill>
        <p:spPr>
          <a:xfrm>
            <a:off x="-4961" y="-25400"/>
            <a:ext cx="13014887" cy="8551433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1439763" y="1282700"/>
            <a:ext cx="4955382" cy="162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47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700">
                <a:solidFill>
                  <a:srgbClr val="FFFFFF"/>
                </a:solidFill>
              </a:rPr>
              <a:t>But what about link building?</a:t>
            </a:r>
          </a:p>
        </p:txBody>
      </p:sp>
      <p:pic>
        <p:nvPicPr>
          <p:cNvPr id="2" name="Picture 1" descr="Slide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1419439" y="2266949"/>
            <a:ext cx="10526167" cy="85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28600" lvl="0" indent="-228600" algn="l" defTabSz="457200">
              <a:lnSpc>
                <a:spcPct val="120000"/>
              </a:lnSpc>
              <a:spcBef>
                <a:spcPts val="1100"/>
              </a:spcBef>
              <a:buClr>
                <a:srgbClr val="717171"/>
              </a:buClr>
              <a:buSzPct val="100000"/>
              <a:buChar char="•"/>
              <a:tabLst>
                <a:tab pos="139700" algn="l"/>
                <a:tab pos="457200" algn="l"/>
              </a:tabLst>
              <a:defRPr sz="1800"/>
            </a:pPr>
            <a:endParaRPr sz="1600">
              <a:solidFill>
                <a:srgbClr val="616363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1504367" y="3598242"/>
            <a:ext cx="9996066" cy="1769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spcBef>
                <a:spcPts val="1200"/>
              </a:spcBef>
              <a:defRPr sz="1800"/>
            </a:pPr>
            <a:r>
              <a:rPr sz="6000" b="1" i="1" dirty="0">
                <a:solidFill>
                  <a:srgbClr val="0D4973"/>
                </a:solidFill>
                <a:latin typeface="Georgia"/>
                <a:ea typeface="GeorgiaBold"/>
                <a:cs typeface="Georgia"/>
                <a:sym typeface="GeorgiaBold"/>
              </a:rPr>
              <a:t>Does this all</a:t>
            </a:r>
          </a:p>
          <a:p>
            <a:pPr lvl="0">
              <a:lnSpc>
                <a:spcPct val="90000"/>
              </a:lnSpc>
              <a:defRPr sz="1800"/>
            </a:pPr>
            <a:r>
              <a:rPr sz="6000" b="1" dirty="0">
                <a:solidFill>
                  <a:srgbClr val="DE4F29"/>
                </a:solidFill>
                <a:latin typeface="Avenir Book"/>
                <a:ea typeface="Avenir Book"/>
                <a:cs typeface="Avenir Book"/>
                <a:sym typeface="Avenir Book"/>
              </a:rPr>
              <a:t>REALLY WORK?</a:t>
            </a:r>
          </a:p>
        </p:txBody>
      </p:sp>
      <p:pic>
        <p:nvPicPr>
          <p:cNvPr id="2" name="Picture 1" descr="Slide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-12701" y="311150"/>
            <a:ext cx="13017501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45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CASE STUDY: </a:t>
            </a:r>
            <a:br>
              <a:rPr sz="45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</a:br>
            <a:r>
              <a:rPr sz="4500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CRANE ENGINEERING</a:t>
            </a:r>
          </a:p>
        </p:txBody>
      </p:sp>
      <p:pic>
        <p:nvPicPr>
          <p:cNvPr id="136" name="Screen Shot 2015-05-27 at 1.29.08 PM.png"/>
          <p:cNvPicPr/>
          <p:nvPr/>
        </p:nvPicPr>
        <p:blipFill>
          <a:blip r:embed="rId2">
            <a:extLst/>
          </a:blip>
          <a:srcRect l="437"/>
          <a:stretch>
            <a:fillRect/>
          </a:stretch>
        </p:blipFill>
        <p:spPr>
          <a:xfrm>
            <a:off x="503634" y="3070423"/>
            <a:ext cx="11997474" cy="3612830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2" name="Picture 1" descr="Slide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0" y="311150"/>
            <a:ext cx="13004800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CASE STUDY: </a:t>
            </a:r>
            <a:br>
              <a: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</a:br>
            <a:r>
              <a:rPr sz="450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CRANE ENGINEERING</a:t>
            </a:r>
          </a:p>
        </p:txBody>
      </p:sp>
      <p:pic>
        <p:nvPicPr>
          <p:cNvPr id="139" name="Screen Shot 2015-05-27 at 1.47.00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3071535"/>
            <a:ext cx="12065000" cy="3610530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40" name="Shape 140"/>
          <p:cNvSpPr/>
          <p:nvPr/>
        </p:nvSpPr>
        <p:spPr>
          <a:xfrm>
            <a:off x="3302737" y="7025916"/>
            <a:ext cx="6238775" cy="730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spcBef>
                <a:spcPts val="1600"/>
              </a:spcBef>
              <a:defRPr sz="3500" i="1">
                <a:solidFill>
                  <a:srgbClr val="DE4F29"/>
                </a:solidFill>
                <a:latin typeface="GeorgiaBold"/>
                <a:ea typeface="GeorgiaBold"/>
                <a:cs typeface="GeorgiaBold"/>
                <a:sym typeface="Georgia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b="1" i="1" dirty="0">
                <a:solidFill>
                  <a:srgbClr val="DE4F29"/>
                </a:solidFill>
                <a:latin typeface="Georgia"/>
                <a:cs typeface="Georgia"/>
              </a:rPr>
              <a:t>Was this the right traffic?</a:t>
            </a:r>
          </a:p>
        </p:txBody>
      </p:sp>
      <p:pic>
        <p:nvPicPr>
          <p:cNvPr id="2" name="Picture 1" descr="Slide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-1" y="311150"/>
            <a:ext cx="13004801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CASE STUDY: </a:t>
            </a:r>
            <a:br>
              <a: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</a:br>
            <a:r>
              <a:rPr sz="450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FISHER TANK</a:t>
            </a:r>
          </a:p>
        </p:txBody>
      </p:sp>
      <p:pic>
        <p:nvPicPr>
          <p:cNvPr id="143" name="Screen Shot 2015-05-27 at 1.39.11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3077314"/>
            <a:ext cx="12065000" cy="3573572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2" name="Picture 1" descr="Slide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0" y="311150"/>
            <a:ext cx="13004800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CASE STUDY: </a:t>
            </a:r>
            <a:br>
              <a: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</a:br>
            <a:r>
              <a:rPr sz="450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FISHER TANK</a:t>
            </a:r>
          </a:p>
        </p:txBody>
      </p:sp>
      <p:pic>
        <p:nvPicPr>
          <p:cNvPr id="146" name="Screen Shot 2015-05-27 at 1.42.30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193" y="3066112"/>
            <a:ext cx="12065001" cy="3595976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47" name="Shape 147"/>
          <p:cNvSpPr/>
          <p:nvPr/>
        </p:nvSpPr>
        <p:spPr>
          <a:xfrm>
            <a:off x="3302737" y="7025916"/>
            <a:ext cx="6238775" cy="730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spcBef>
                <a:spcPts val="1600"/>
              </a:spcBef>
              <a:defRPr sz="3500" i="1">
                <a:solidFill>
                  <a:srgbClr val="DE4F29"/>
                </a:solidFill>
                <a:latin typeface="GeorgiaBold"/>
                <a:ea typeface="GeorgiaBold"/>
                <a:cs typeface="GeorgiaBold"/>
                <a:sym typeface="Georgia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b="1" i="1" dirty="0">
                <a:solidFill>
                  <a:srgbClr val="DE4F29"/>
                </a:solidFill>
                <a:latin typeface="Georgia"/>
                <a:cs typeface="Georgia"/>
              </a:rPr>
              <a:t>Was this the right traffic?</a:t>
            </a:r>
          </a:p>
        </p:txBody>
      </p:sp>
      <p:pic>
        <p:nvPicPr>
          <p:cNvPr id="2" name="Picture 1" descr="Slide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-1" y="311150"/>
            <a:ext cx="13004801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CASE STUDY: </a:t>
            </a:r>
            <a:br>
              <a: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</a:br>
            <a:r>
              <a:rPr sz="450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WEIDERT GROUP</a:t>
            </a:r>
          </a:p>
        </p:txBody>
      </p:sp>
      <p:pic>
        <p:nvPicPr>
          <p:cNvPr id="150" name="Screen Shot 2015-05-27 at 1.57.01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3056939"/>
            <a:ext cx="12065000" cy="3639722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2" name="Picture 1" descr="Slide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0" y="311150"/>
            <a:ext cx="13004800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45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CASE STUDY: </a:t>
            </a:r>
            <a:br>
              <a:rPr sz="45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</a:br>
            <a:r>
              <a:rPr sz="4500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WEIDERT GROUP</a:t>
            </a:r>
          </a:p>
        </p:txBody>
      </p:sp>
      <p:pic>
        <p:nvPicPr>
          <p:cNvPr id="153" name="Screen Shot 2015-05-27 at 1.57.33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3067610"/>
            <a:ext cx="12065000" cy="3618380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54" name="Shape 154"/>
          <p:cNvSpPr/>
          <p:nvPr/>
        </p:nvSpPr>
        <p:spPr>
          <a:xfrm>
            <a:off x="3302737" y="7025916"/>
            <a:ext cx="6238775" cy="730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spcBef>
                <a:spcPts val="1600"/>
              </a:spcBef>
              <a:defRPr sz="3500" i="1">
                <a:solidFill>
                  <a:srgbClr val="DE4F29"/>
                </a:solidFill>
                <a:latin typeface="GeorgiaBold"/>
                <a:ea typeface="GeorgiaBold"/>
                <a:cs typeface="GeorgiaBold"/>
                <a:sym typeface="Georgia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500" b="1" i="1" dirty="0">
                <a:solidFill>
                  <a:srgbClr val="DE4F29"/>
                </a:solidFill>
                <a:latin typeface="Georgia"/>
                <a:cs typeface="Georgia"/>
              </a:rPr>
              <a:t>Was this the right traffic?</a:t>
            </a:r>
          </a:p>
        </p:txBody>
      </p:sp>
      <p:pic>
        <p:nvPicPr>
          <p:cNvPr id="2" name="Picture 1" descr="Slide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>
            <a:off x="0" y="698500"/>
            <a:ext cx="130048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0D4973"/>
                </a:solidFill>
              </a:rPr>
              <a:t>FINAL THOUGHTS</a:t>
            </a:r>
          </a:p>
        </p:txBody>
      </p:sp>
      <p:sp>
        <p:nvSpPr>
          <p:cNvPr id="157" name="Shape 157"/>
          <p:cNvSpPr/>
          <p:nvPr/>
        </p:nvSpPr>
        <p:spPr>
          <a:xfrm>
            <a:off x="1475505" y="2703290"/>
            <a:ext cx="10862767" cy="557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48639" lvl="0" indent="-320039" algn="l" defTabSz="457200">
              <a:lnSpc>
                <a:spcPct val="14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Modern SEO is a Commitment</a:t>
            </a:r>
          </a:p>
          <a:p>
            <a:pPr marL="548639" lvl="0" indent="-320039" algn="l" defTabSz="457200">
              <a:lnSpc>
                <a:spcPct val="14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Don’t Skimp on Your Content</a:t>
            </a:r>
          </a:p>
          <a:p>
            <a:pPr marL="548639" lvl="0" indent="-320039" algn="l" defTabSz="457200">
              <a:lnSpc>
                <a:spcPct val="14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Consistency is Key</a:t>
            </a:r>
          </a:p>
          <a:p>
            <a:pPr marL="548639" lvl="0" indent="-320039" algn="l" defTabSz="457200">
              <a:lnSpc>
                <a:spcPct val="14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Analyze and Adjust</a:t>
            </a:r>
          </a:p>
          <a:p>
            <a:pPr marL="548639" lvl="0" indent="-320039" algn="l" defTabSz="457200">
              <a:lnSpc>
                <a:spcPct val="14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More Traffic Isn’t Always Better</a:t>
            </a:r>
          </a:p>
        </p:txBody>
      </p:sp>
      <p:pic>
        <p:nvPicPr>
          <p:cNvPr id="2" name="Picture 1" descr="Slide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Weidert-Logo-noadd_RGB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706" y="8903375"/>
            <a:ext cx="2448964" cy="480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exp-inbound-logo-2015-horiz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69184" y="8806606"/>
            <a:ext cx="4610004" cy="5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/>
          <p:nvPr/>
        </p:nvSpPr>
        <p:spPr>
          <a:xfrm>
            <a:off x="1469032" y="2393950"/>
            <a:ext cx="11290450" cy="496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705555" lvl="0" indent="-705555" algn="l" defTabSz="457200">
              <a:lnSpc>
                <a:spcPct val="160000"/>
              </a:lnSpc>
              <a:spcBef>
                <a:spcPts val="100"/>
              </a:spcBef>
              <a:buSzPct val="100000"/>
              <a:buAutoNum type="arabicPeriod"/>
              <a:tabLst>
                <a:tab pos="139700" algn="l"/>
                <a:tab pos="457200" algn="l"/>
              </a:tabLst>
              <a:defRPr sz="1800"/>
            </a:pPr>
            <a:r>
              <a:rPr sz="31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Determining Who You Want to Attract</a:t>
            </a:r>
          </a:p>
          <a:p>
            <a:pPr marL="705555" lvl="0" indent="-705555" algn="l" defTabSz="457200">
              <a:lnSpc>
                <a:spcPct val="160000"/>
              </a:lnSpc>
              <a:spcBef>
                <a:spcPts val="100"/>
              </a:spcBef>
              <a:buSzPct val="100000"/>
              <a:buAutoNum type="arabicPeriod"/>
              <a:tabLst>
                <a:tab pos="139700" algn="l"/>
                <a:tab pos="457200" algn="l"/>
              </a:tabLst>
              <a:defRPr sz="1800"/>
            </a:pPr>
            <a:r>
              <a:rPr sz="31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Identifying Natural &amp; Realistic Keywords</a:t>
            </a:r>
          </a:p>
          <a:p>
            <a:pPr marL="705555" lvl="0" indent="-705555" algn="l" defTabSz="457200">
              <a:lnSpc>
                <a:spcPct val="160000"/>
              </a:lnSpc>
              <a:spcBef>
                <a:spcPts val="100"/>
              </a:spcBef>
              <a:buSzPct val="100000"/>
              <a:buAutoNum type="arabicPeriod"/>
              <a:tabLst>
                <a:tab pos="139700" algn="l"/>
                <a:tab pos="457200" algn="l"/>
              </a:tabLst>
              <a:defRPr sz="1800"/>
            </a:pPr>
            <a:r>
              <a:rPr sz="31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Developing a Focused Content Strategy</a:t>
            </a:r>
          </a:p>
          <a:p>
            <a:pPr marL="705555" lvl="0" indent="-705555" algn="l" defTabSz="457200">
              <a:lnSpc>
                <a:spcPct val="160000"/>
              </a:lnSpc>
              <a:spcBef>
                <a:spcPts val="100"/>
              </a:spcBef>
              <a:buSzPct val="100000"/>
              <a:buAutoNum type="arabicPeriod"/>
              <a:tabLst>
                <a:tab pos="139700" algn="l"/>
                <a:tab pos="457200" algn="l"/>
              </a:tabLst>
              <a:defRPr sz="1800"/>
            </a:pPr>
            <a:r>
              <a:rPr sz="31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Creating Helpful Content That Converts</a:t>
            </a:r>
          </a:p>
          <a:p>
            <a:pPr marL="705555" lvl="0" indent="-705555" algn="l" defTabSz="457200">
              <a:lnSpc>
                <a:spcPct val="160000"/>
              </a:lnSpc>
              <a:spcBef>
                <a:spcPts val="100"/>
              </a:spcBef>
              <a:buSzPct val="100000"/>
              <a:buAutoNum type="arabicPeriod"/>
              <a:tabLst>
                <a:tab pos="139700" algn="l"/>
                <a:tab pos="457200" algn="l"/>
              </a:tabLst>
              <a:defRPr sz="1800"/>
            </a:pPr>
            <a:r>
              <a:rPr sz="31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Optimizing Your Content &amp; Web Properties</a:t>
            </a:r>
          </a:p>
          <a:p>
            <a:pPr marL="705555" lvl="0" indent="-705555" algn="l" defTabSz="457200">
              <a:lnSpc>
                <a:spcPct val="160000"/>
              </a:lnSpc>
              <a:spcBef>
                <a:spcPts val="100"/>
              </a:spcBef>
              <a:buSzPct val="100000"/>
              <a:buAutoNum type="arabicPeriod"/>
              <a:tabLst>
                <a:tab pos="139700" algn="l"/>
                <a:tab pos="457200" algn="l"/>
              </a:tabLst>
              <a:defRPr sz="1800"/>
            </a:pPr>
            <a:r>
              <a:rPr sz="31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Properly Leveraging Social Media</a:t>
            </a:r>
          </a:p>
        </p:txBody>
      </p:sp>
      <p:sp>
        <p:nvSpPr>
          <p:cNvPr id="50" name="Shape 50"/>
          <p:cNvSpPr/>
          <p:nvPr/>
        </p:nvSpPr>
        <p:spPr>
          <a:xfrm>
            <a:off x="-1" y="698500"/>
            <a:ext cx="130048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 dirty="0">
                <a:solidFill>
                  <a:srgbClr val="0D4973"/>
                </a:solidFill>
              </a:rPr>
              <a:t>WHAT WE’RE GOING TO COVER</a:t>
            </a:r>
          </a:p>
        </p:txBody>
      </p:sp>
      <p:pic>
        <p:nvPicPr>
          <p:cNvPr id="2" name="Picture 1" descr="Slide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4032376" y="4305300"/>
            <a:ext cx="4940047" cy="1143001"/>
          </a:xfrm>
          <a:prstGeom prst="rect">
            <a:avLst/>
          </a:prstGeom>
          <a:ln w="12700">
            <a:miter lim="400000"/>
          </a:ln>
          <a:effectLst>
            <a:outerShdw blurRad="63500" dist="25400" dir="3239112" rotWithShape="0">
              <a:srgbClr val="666969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lnSpc>
                <a:spcPct val="90000"/>
              </a:lnSpc>
              <a:defRPr sz="6000" b="1">
                <a:solidFill>
                  <a:srgbClr val="DE4F29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6000" b="1" dirty="0">
                <a:solidFill>
                  <a:srgbClr val="DE4F29"/>
                </a:solidFill>
              </a:rPr>
              <a:t>QUESTIONS?</a:t>
            </a:r>
          </a:p>
        </p:txBody>
      </p:sp>
      <p:pic>
        <p:nvPicPr>
          <p:cNvPr id="2" name="Picture 1" descr="Slide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19379895_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40" y="2148070"/>
            <a:ext cx="4038232" cy="6050213"/>
          </a:xfrm>
          <a:prstGeom prst="rect">
            <a:avLst/>
          </a:prstGeom>
        </p:spPr>
      </p:pic>
      <p:sp>
        <p:nvSpPr>
          <p:cNvPr id="52" name="Shape 52"/>
          <p:cNvSpPr/>
          <p:nvPr/>
        </p:nvSpPr>
        <p:spPr>
          <a:xfrm>
            <a:off x="-1" y="698500"/>
            <a:ext cx="130048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 dirty="0">
                <a:solidFill>
                  <a:srgbClr val="0D4973"/>
                </a:solidFill>
              </a:rPr>
              <a:t>TARGET PERSONAS</a:t>
            </a:r>
          </a:p>
        </p:txBody>
      </p:sp>
      <p:sp>
        <p:nvSpPr>
          <p:cNvPr id="53" name="Shape 53"/>
          <p:cNvSpPr/>
          <p:nvPr/>
        </p:nvSpPr>
        <p:spPr>
          <a:xfrm>
            <a:off x="1488205" y="2148070"/>
            <a:ext cx="10862767" cy="456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400"/>
              </a:spcBef>
              <a:defRPr sz="1800"/>
            </a:pPr>
            <a:r>
              <a:rPr sz="3500" b="1" i="1" dirty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Who are the ideal buyers you want to attract?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Roles &amp; Responsibilities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Personality Characteristics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Goals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Pain Points &amp; Objections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Common Questions They Ask</a:t>
            </a:r>
          </a:p>
        </p:txBody>
      </p:sp>
      <p:pic>
        <p:nvPicPr>
          <p:cNvPr id="3" name="Picture 2" descr="Slide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34454754_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" y="-157577"/>
            <a:ext cx="13004800" cy="8662208"/>
          </a:xfrm>
          <a:prstGeom prst="rect">
            <a:avLst/>
          </a:prstGeom>
        </p:spPr>
      </p:pic>
      <p:sp>
        <p:nvSpPr>
          <p:cNvPr id="57" name="Shape 57"/>
          <p:cNvSpPr/>
          <p:nvPr/>
        </p:nvSpPr>
        <p:spPr>
          <a:xfrm>
            <a:off x="6432448" y="558799"/>
            <a:ext cx="6130876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47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700" dirty="0">
                <a:solidFill>
                  <a:srgbClr val="FFFFFF"/>
                </a:solidFill>
              </a:rPr>
              <a:t>Need to understand how they think and their language.</a:t>
            </a:r>
          </a:p>
        </p:txBody>
      </p:sp>
      <p:pic>
        <p:nvPicPr>
          <p:cNvPr id="3" name="Picture 2" descr="Slide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-12701" y="698500"/>
            <a:ext cx="130175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0D4973"/>
                </a:solidFill>
              </a:rPr>
              <a:t>IDENTIFYING KEYWORDS</a:t>
            </a:r>
          </a:p>
        </p:txBody>
      </p:sp>
      <p:sp>
        <p:nvSpPr>
          <p:cNvPr id="60" name="Shape 60"/>
          <p:cNvSpPr/>
          <p:nvPr/>
        </p:nvSpPr>
        <p:spPr>
          <a:xfrm>
            <a:off x="1488205" y="1930613"/>
            <a:ext cx="10862767" cy="3777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/>
            </a:pPr>
            <a:r>
              <a:rPr sz="3500" b="1" i="1" dirty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Should be both </a:t>
            </a:r>
            <a:r>
              <a:rPr sz="3500" b="1" i="1" dirty="0" smtClean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NATURAL </a:t>
            </a:r>
            <a:r>
              <a:rPr sz="3500" b="1" i="1" dirty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and </a:t>
            </a:r>
            <a:r>
              <a:rPr sz="3500" b="1" i="1" dirty="0" smtClean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REALISTIC</a:t>
            </a:r>
            <a:endParaRPr sz="3500" b="1" i="1" dirty="0">
              <a:solidFill>
                <a:srgbClr val="DE4F29"/>
              </a:solidFill>
              <a:latin typeface="Georgia"/>
              <a:ea typeface="GeorgiaBold"/>
              <a:cs typeface="Georgia"/>
              <a:sym typeface="GeorgiaBold"/>
            </a:endParaRP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Align With Your Target Personas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Use Natural Variations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Go After The Long-tail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endParaRPr sz="3500" dirty="0">
              <a:solidFill>
                <a:srgbClr val="164F86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pic>
        <p:nvPicPr>
          <p:cNvPr id="6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9798" y="5460156"/>
            <a:ext cx="6285204" cy="31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4163599" y="8463706"/>
            <a:ext cx="229501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spcBef>
                <a:spcPts val="1100"/>
              </a:spcBef>
              <a:defRPr sz="1400" i="1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400" i="1">
                <a:solidFill>
                  <a:srgbClr val="164F86"/>
                </a:solidFill>
              </a:rPr>
              <a:t>Image courtesy of HubSpot</a:t>
            </a:r>
          </a:p>
        </p:txBody>
      </p:sp>
      <p:pic>
        <p:nvPicPr>
          <p:cNvPr id="2" name="Picture 1" descr="Slide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-12701" y="698500"/>
            <a:ext cx="130175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0D4973"/>
                </a:solidFill>
              </a:rPr>
              <a:t>IDENTIFYING KEYWORDS</a:t>
            </a:r>
          </a:p>
        </p:txBody>
      </p:sp>
      <p:grpSp>
        <p:nvGrpSpPr>
          <p:cNvPr id="67" name="Group 67"/>
          <p:cNvGrpSpPr/>
          <p:nvPr/>
        </p:nvGrpSpPr>
        <p:grpSpPr>
          <a:xfrm>
            <a:off x="2527300" y="2265560"/>
            <a:ext cx="7950200" cy="5602090"/>
            <a:chOff x="0" y="0"/>
            <a:chExt cx="7950200" cy="5602089"/>
          </a:xfrm>
        </p:grpSpPr>
        <p:pic>
          <p:nvPicPr>
            <p:cNvPr id="65" name="pasted-image.png"/>
            <p:cNvPicPr/>
            <p:nvPr/>
          </p:nvPicPr>
          <p:blipFill>
            <a:blip r:embed="rId2">
              <a:extLst/>
            </a:blip>
            <a:srcRect b="17092"/>
            <a:stretch>
              <a:fillRect/>
            </a:stretch>
          </p:blipFill>
          <p:spPr>
            <a:xfrm>
              <a:off x="0" y="0"/>
              <a:ext cx="7950200" cy="52225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" name="Shape 66"/>
            <p:cNvSpPr/>
            <p:nvPr/>
          </p:nvSpPr>
          <p:spPr>
            <a:xfrm>
              <a:off x="1394999" y="5259189"/>
              <a:ext cx="229501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lnSpc>
                  <a:spcPct val="120000"/>
                </a:lnSpc>
                <a:spcBef>
                  <a:spcPts val="1100"/>
                </a:spcBef>
                <a:defRPr sz="1400" i="1">
                  <a:solidFill>
                    <a:srgbClr val="164F86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1400" i="1">
                  <a:solidFill>
                    <a:srgbClr val="164F86"/>
                  </a:solidFill>
                </a:rPr>
                <a:t>Image courtesy of HubSpot</a:t>
              </a:r>
            </a:p>
          </p:txBody>
        </p:sp>
      </p:grpSp>
      <p:pic>
        <p:nvPicPr>
          <p:cNvPr id="2" name="Picture 1" descr="Slide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-12701" y="698500"/>
            <a:ext cx="130175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0D4973"/>
                </a:solidFill>
              </a:rPr>
              <a:t>IDENTIFYING KEYWORDS</a:t>
            </a:r>
          </a:p>
        </p:txBody>
      </p:sp>
      <p:grpSp>
        <p:nvGrpSpPr>
          <p:cNvPr id="72" name="Group 72"/>
          <p:cNvGrpSpPr/>
          <p:nvPr/>
        </p:nvGrpSpPr>
        <p:grpSpPr>
          <a:xfrm>
            <a:off x="2527300" y="2265560"/>
            <a:ext cx="7950200" cy="5602090"/>
            <a:chOff x="0" y="0"/>
            <a:chExt cx="7950200" cy="5602089"/>
          </a:xfrm>
        </p:grpSpPr>
        <p:pic>
          <p:nvPicPr>
            <p:cNvPr id="70" name="pasted-image.png"/>
            <p:cNvPicPr/>
            <p:nvPr/>
          </p:nvPicPr>
          <p:blipFill>
            <a:blip r:embed="rId2">
              <a:extLst/>
            </a:blip>
            <a:srcRect b="17092"/>
            <a:stretch>
              <a:fillRect/>
            </a:stretch>
          </p:blipFill>
          <p:spPr>
            <a:xfrm>
              <a:off x="0" y="0"/>
              <a:ext cx="7950200" cy="52225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" name="Shape 71"/>
            <p:cNvSpPr/>
            <p:nvPr/>
          </p:nvSpPr>
          <p:spPr>
            <a:xfrm>
              <a:off x="1394999" y="5259189"/>
              <a:ext cx="229501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lnSpc>
                  <a:spcPct val="120000"/>
                </a:lnSpc>
                <a:spcBef>
                  <a:spcPts val="1100"/>
                </a:spcBef>
                <a:defRPr sz="1400" i="1">
                  <a:solidFill>
                    <a:srgbClr val="164F86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1400" i="1">
                  <a:solidFill>
                    <a:srgbClr val="164F86"/>
                  </a:solidFill>
                </a:rPr>
                <a:t>Image courtesy of HubSpot</a:t>
              </a:r>
            </a:p>
          </p:txBody>
        </p:sp>
      </p:grpSp>
      <p:sp>
        <p:nvSpPr>
          <p:cNvPr id="73" name="Shape 73"/>
          <p:cNvSpPr/>
          <p:nvPr/>
        </p:nvSpPr>
        <p:spPr>
          <a:xfrm flipH="1">
            <a:off x="9578864" y="4736628"/>
            <a:ext cx="1590642" cy="1"/>
          </a:xfrm>
          <a:prstGeom prst="line">
            <a:avLst/>
          </a:prstGeom>
          <a:ln w="50800">
            <a:solidFill>
              <a:srgbClr val="DE502B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6388100" y="4140200"/>
            <a:ext cx="3076228" cy="1192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76200">
            <a:solidFill>
              <a:srgbClr val="DE502B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 descr="Slide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18134017_Lar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404"/>
            <a:ext cx="13004800" cy="8669867"/>
          </a:xfrm>
          <a:prstGeom prst="rect">
            <a:avLst/>
          </a:prstGeom>
        </p:spPr>
      </p:pic>
      <p:sp>
        <p:nvSpPr>
          <p:cNvPr id="77" name="Shape 77"/>
          <p:cNvSpPr/>
          <p:nvPr/>
        </p:nvSpPr>
        <p:spPr>
          <a:xfrm>
            <a:off x="2115010" y="2557159"/>
            <a:ext cx="8944124" cy="3101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1100"/>
              </a:spcBef>
              <a:defRPr sz="1800"/>
            </a:pPr>
            <a:r>
              <a:rPr sz="3500" b="1" i="1" dirty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Helpful tools for identifying keywords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Your Sales Team &amp; Current Customers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Google Keyword Planner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60000"/>
              <a:buChar char="•"/>
              <a:defRPr sz="1800"/>
            </a:pPr>
            <a:r>
              <a:rPr sz="3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HubSpot Keyword Tool </a:t>
            </a:r>
            <a:r>
              <a:rPr sz="2500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(if you’re a customer)</a:t>
            </a:r>
          </a:p>
        </p:txBody>
      </p:sp>
      <p:pic>
        <p:nvPicPr>
          <p:cNvPr id="3" name="Picture 2" descr="Slide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432</Words>
  <Application>Microsoft Macintosh PowerPoint</Application>
  <PresentationFormat>Custom</PresentationFormat>
  <Paragraphs>105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Jamie Cartwright</cp:lastModifiedBy>
  <cp:revision>6</cp:revision>
  <dcterms:modified xsi:type="dcterms:W3CDTF">2015-06-02T09:44:25Z</dcterms:modified>
</cp:coreProperties>
</file>