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216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2805822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Weidert-Logo-noadd_RGB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706" y="8903375"/>
            <a:ext cx="2448964" cy="48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exp-inbound-logo-2015-horiz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9184" y="8806606"/>
            <a:ext cx="4610004" cy="534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WGI-LOGO-2011-REV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960801"/>
            <a:ext cx="2755900" cy="30919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6324600" y="93218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355599" y="482599"/>
            <a:ext cx="787402" cy="78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D497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7" name="Weidert_Logo_w_Ta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135" y="8959477"/>
            <a:ext cx="1971020" cy="369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-inbound-logo(stacked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5" y="1519564"/>
            <a:ext cx="1143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33579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Stock_000005788728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4669" y="5329919"/>
            <a:ext cx="8155101" cy="4157657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1739700" y="2434539"/>
            <a:ext cx="9911045" cy="407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4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Marketing needs to know</a:t>
            </a:r>
            <a:r>
              <a:rPr sz="3400" b="1" i="1" dirty="0" smtClean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:</a:t>
            </a:r>
            <a:endParaRPr lang="en-US" sz="3400" b="1" i="1" dirty="0" smtClean="0">
              <a:solidFill>
                <a:srgbClr val="DE4F29"/>
              </a:solidFill>
              <a:latin typeface="Georgia"/>
              <a:ea typeface="GeorgiaBold"/>
              <a:cs typeface="Georgia"/>
              <a:sym typeface="GeorgiaBold"/>
            </a:endParaRPr>
          </a:p>
          <a:p>
            <a:pPr lvl="0">
              <a:defRPr sz="1800"/>
            </a:pPr>
            <a:endParaRPr sz="3200" b="1" dirty="0">
              <a:solidFill>
                <a:srgbClr val="134B7D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lang="en-US" sz="3000" b="1" dirty="0" smtClean="0">
                <a:solidFill>
                  <a:srgbClr val="134B7D"/>
                </a:solidFill>
                <a:latin typeface="Avenir Book"/>
                <a:ea typeface="Avenir Book"/>
                <a:cs typeface="Avenir Book"/>
                <a:sym typeface="Avenir Book"/>
              </a:rPr>
              <a:t>The definition of a qualified lead (SQL/MQL)</a:t>
            </a:r>
            <a:r>
              <a:rPr sz="3000" b="1" dirty="0" smtClean="0">
                <a:solidFill>
                  <a:srgbClr val="134B7D"/>
                </a:solidFill>
                <a:latin typeface="Avenir Book"/>
                <a:ea typeface="Avenir Book"/>
                <a:cs typeface="Avenir Book"/>
                <a:sym typeface="Avenir Book"/>
              </a:rPr>
              <a:t> </a:t>
            </a:r>
            <a:endParaRPr lang="en-US" sz="3000" b="1" dirty="0" smtClean="0">
              <a:solidFill>
                <a:srgbClr val="134B7D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sz="3000" b="1" dirty="0" smtClean="0">
                <a:solidFill>
                  <a:srgbClr val="134B7D"/>
                </a:solidFill>
                <a:latin typeface="Avenir Book"/>
                <a:ea typeface="Avenir Book"/>
                <a:cs typeface="Avenir Book"/>
                <a:sym typeface="Avenir Book"/>
              </a:rPr>
              <a:t>How </a:t>
            </a:r>
            <a:r>
              <a:rPr sz="3000" b="1" dirty="0">
                <a:solidFill>
                  <a:srgbClr val="134B7D"/>
                </a:solidFill>
                <a:latin typeface="Avenir Book"/>
                <a:ea typeface="Avenir Book"/>
                <a:cs typeface="Avenir Book"/>
                <a:sym typeface="Avenir Book"/>
              </a:rPr>
              <a:t>much revenue expected from marketing leads?</a:t>
            </a: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sz="3000" b="1" dirty="0">
                <a:solidFill>
                  <a:srgbClr val="134B7D"/>
                </a:solidFill>
                <a:latin typeface="Avenir Book"/>
                <a:ea typeface="Avenir Book"/>
                <a:cs typeface="Avenir Book"/>
                <a:sym typeface="Avenir Book"/>
              </a:rPr>
              <a:t> What’s a new customer worth? Year 1 vs Lifetime?</a:t>
            </a: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sz="3000" b="1" dirty="0">
                <a:solidFill>
                  <a:srgbClr val="134B7D"/>
                </a:solidFill>
                <a:latin typeface="Avenir Book"/>
                <a:ea typeface="Avenir Book"/>
                <a:cs typeface="Avenir Book"/>
                <a:sym typeface="Avenir Book"/>
              </a:rPr>
              <a:t> What percentage of leads get closed?</a:t>
            </a:r>
          </a:p>
          <a:p>
            <a:pPr lvl="0">
              <a:defRPr sz="1800"/>
            </a:pPr>
            <a:endParaRPr sz="3200" b="1" dirty="0">
              <a:solidFill>
                <a:srgbClr val="134B7D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-12701" y="419100"/>
            <a:ext cx="1301750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 dirty="0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STEP 1 </a:t>
            </a:r>
          </a:p>
          <a:p>
            <a:pPr lvl="0">
              <a:defRPr sz="1800"/>
            </a:pPr>
            <a:r>
              <a:rPr sz="3200" b="1" dirty="0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DETERMINE MARKETING GOALS</a:t>
            </a:r>
          </a:p>
        </p:txBody>
      </p:sp>
      <p:sp>
        <p:nvSpPr>
          <p:cNvPr id="88" name="Shape 88"/>
          <p:cNvSpPr/>
          <p:nvPr/>
        </p:nvSpPr>
        <p:spPr>
          <a:xfrm>
            <a:off x="8048371" y="8806606"/>
            <a:ext cx="4651629" cy="7317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 descr="Slide0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7"/>
          <a:stretch/>
        </p:blipFill>
        <p:spPr>
          <a:xfrm>
            <a:off x="0" y="0"/>
            <a:ext cx="13004800" cy="34881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Stock_000010196604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440" y="5693376"/>
            <a:ext cx="5330165" cy="573672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1477863" y="2879722"/>
            <a:ext cx="11010437" cy="3431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4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Now you're ready to set Marketing’s SLA goals:</a:t>
            </a:r>
          </a:p>
          <a:p>
            <a:pPr lvl="0">
              <a:defRPr sz="1800"/>
            </a:pPr>
            <a:r>
              <a:rPr sz="3200" b="1" dirty="0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 </a:t>
            </a: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sz="3000" b="1" dirty="0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 How many Sales Qualified Leads (SQLs) are needed?</a:t>
            </a: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sz="3000" b="1" dirty="0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 How many Marketing Qualified Leads (MQLs)?</a:t>
            </a:r>
          </a:p>
          <a:p>
            <a:pPr marL="228599" lvl="0" indent="-228599" algn="l">
              <a:spcBef>
                <a:spcPts val="1400"/>
              </a:spcBef>
              <a:buSzPct val="100000"/>
              <a:buAutoNum type="arabicPeriod"/>
              <a:defRPr sz="1800"/>
            </a:pPr>
            <a:r>
              <a:rPr sz="3000" b="1" dirty="0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 How much traffic do you need to get SQLs and MQLs?</a:t>
            </a:r>
          </a:p>
          <a:p>
            <a:pPr lvl="0">
              <a:defRPr sz="1800"/>
            </a:pPr>
            <a:endParaRPr sz="3200" b="1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-12701" y="419100"/>
            <a:ext cx="1301750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STEP 1 </a:t>
            </a:r>
          </a:p>
          <a:p>
            <a:pPr lvl="0">
              <a:defRPr sz="1800"/>
            </a:pPr>
            <a:r>
              <a:rPr sz="3200" b="1">
                <a:solidFill>
                  <a:srgbClr val="124B7D"/>
                </a:solidFill>
                <a:latin typeface="Avenir Book"/>
                <a:ea typeface="Avenir Book"/>
                <a:cs typeface="Avenir Book"/>
                <a:sym typeface="Avenir Book"/>
              </a:rPr>
              <a:t>DETERMINE MARKETING GOALS</a:t>
            </a:r>
          </a:p>
        </p:txBody>
      </p:sp>
      <p:sp>
        <p:nvSpPr>
          <p:cNvPr id="94" name="Shape 94"/>
          <p:cNvSpPr/>
          <p:nvPr/>
        </p:nvSpPr>
        <p:spPr>
          <a:xfrm>
            <a:off x="8766919" y="8806606"/>
            <a:ext cx="3933081" cy="7317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12701" y="419100"/>
            <a:ext cx="1301750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STEP 1 </a:t>
            </a:r>
          </a:p>
          <a:p>
            <a:pPr lvl="0">
              <a:defRPr sz="1800"/>
            </a:pPr>
            <a:r>
              <a:rPr sz="32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DETERMINE MARKETING GOALS</a:t>
            </a:r>
          </a:p>
        </p:txBody>
      </p:sp>
      <p:sp>
        <p:nvSpPr>
          <p:cNvPr id="98" name="Shape 98"/>
          <p:cNvSpPr/>
          <p:nvPr/>
        </p:nvSpPr>
        <p:spPr>
          <a:xfrm>
            <a:off x="-12701" y="2914570"/>
            <a:ext cx="7399041" cy="328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endParaRPr sz="3900" b="1" dirty="0">
              <a:solidFill>
                <a:srgbClr val="DE4F29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0">
              <a:lnSpc>
                <a:spcPct val="110000"/>
              </a:lnSpc>
              <a:defRPr sz="1800"/>
            </a:pPr>
            <a:r>
              <a:rPr sz="3900" b="1" dirty="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rPr>
              <a:t>turn:</a:t>
            </a:r>
          </a:p>
          <a:p>
            <a:pPr lvl="0">
              <a:lnSpc>
                <a:spcPct val="110000"/>
              </a:lnSpc>
              <a:defRPr sz="1800"/>
            </a:pPr>
            <a:r>
              <a:rPr sz="3900" b="1" i="1" dirty="0">
                <a:solidFill>
                  <a:srgbClr val="124B7D"/>
                </a:solidFill>
                <a:latin typeface="Georgia"/>
                <a:ea typeface="GeorgiaBold"/>
                <a:cs typeface="Georgia"/>
                <a:sym typeface="GeorgiaBold"/>
              </a:rPr>
              <a:t>Marketing goals</a:t>
            </a:r>
          </a:p>
          <a:p>
            <a:pPr lvl="0">
              <a:lnSpc>
                <a:spcPct val="110000"/>
              </a:lnSpc>
              <a:defRPr sz="1800"/>
            </a:pPr>
            <a:r>
              <a:rPr sz="3900" b="1" dirty="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rPr>
              <a:t>into a:</a:t>
            </a:r>
          </a:p>
          <a:p>
            <a:pPr lvl="0">
              <a:lnSpc>
                <a:spcPct val="110000"/>
              </a:lnSpc>
              <a:defRPr sz="1800"/>
            </a:pPr>
            <a:r>
              <a:rPr sz="3900" b="1" i="1" dirty="0">
                <a:solidFill>
                  <a:srgbClr val="124B7D"/>
                </a:solidFill>
                <a:latin typeface="Georgia"/>
                <a:ea typeface="GeorgiaBold"/>
                <a:cs typeface="Georgia"/>
                <a:sym typeface="GeorgiaBold"/>
              </a:rPr>
              <a:t>Sales funnel plan</a:t>
            </a:r>
          </a:p>
        </p:txBody>
      </p:sp>
      <p:grpSp>
        <p:nvGrpSpPr>
          <p:cNvPr id="6" name="Group 41"/>
          <p:cNvGrpSpPr/>
          <p:nvPr/>
        </p:nvGrpSpPr>
        <p:grpSpPr>
          <a:xfrm>
            <a:off x="6515723" y="3766591"/>
            <a:ext cx="4810548" cy="4755988"/>
            <a:chOff x="0" y="0"/>
            <a:chExt cx="5165117" cy="5106535"/>
          </a:xfrm>
        </p:grpSpPr>
        <p:sp>
          <p:nvSpPr>
            <p:cNvPr id="7" name="Shape 37"/>
            <p:cNvSpPr/>
            <p:nvPr/>
          </p:nvSpPr>
          <p:spPr>
            <a:xfrm>
              <a:off x="1278768" y="0"/>
              <a:ext cx="2574678" cy="1380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8" extrusionOk="0">
                  <a:moveTo>
                    <a:pt x="2815" y="395"/>
                  </a:moveTo>
                  <a:cubicBezTo>
                    <a:pt x="5249" y="2126"/>
                    <a:pt x="7835" y="2995"/>
                    <a:pt x="10441" y="2958"/>
                  </a:cubicBezTo>
                  <a:cubicBezTo>
                    <a:pt x="13133" y="2919"/>
                    <a:pt x="15795" y="1915"/>
                    <a:pt x="18280" y="0"/>
                  </a:cubicBezTo>
                  <a:lnTo>
                    <a:pt x="21600" y="17207"/>
                  </a:lnTo>
                  <a:cubicBezTo>
                    <a:pt x="18046" y="20141"/>
                    <a:pt x="14189" y="21600"/>
                    <a:pt x="10299" y="21482"/>
                  </a:cubicBezTo>
                  <a:cubicBezTo>
                    <a:pt x="6750" y="21374"/>
                    <a:pt x="3249" y="19954"/>
                    <a:pt x="0" y="17305"/>
                  </a:cubicBezTo>
                  <a:lnTo>
                    <a:pt x="2815" y="395"/>
                  </a:lnTo>
                  <a:close/>
                </a:path>
              </a:pathLst>
            </a:custGeom>
            <a:solidFill>
              <a:srgbClr val="70793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8" name="Shape 38"/>
            <p:cNvSpPr/>
            <p:nvPr/>
          </p:nvSpPr>
          <p:spPr>
            <a:xfrm>
              <a:off x="846025" y="1092286"/>
              <a:ext cx="3447668" cy="1586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2707" y="312"/>
                  </a:moveTo>
                  <a:cubicBezTo>
                    <a:pt x="5216" y="2484"/>
                    <a:pt x="7925" y="3594"/>
                    <a:pt x="10660" y="3563"/>
                  </a:cubicBezTo>
                  <a:cubicBezTo>
                    <a:pt x="13451" y="3531"/>
                    <a:pt x="16206" y="2315"/>
                    <a:pt x="18743" y="0"/>
                  </a:cubicBezTo>
                  <a:lnTo>
                    <a:pt x="21600" y="17799"/>
                  </a:lnTo>
                  <a:cubicBezTo>
                    <a:pt x="18170" y="20326"/>
                    <a:pt x="14516" y="21600"/>
                    <a:pt x="10833" y="21555"/>
                  </a:cubicBezTo>
                  <a:cubicBezTo>
                    <a:pt x="7119" y="21509"/>
                    <a:pt x="3443" y="20122"/>
                    <a:pt x="0" y="17468"/>
                  </a:cubicBezTo>
                  <a:lnTo>
                    <a:pt x="2707" y="312"/>
                  </a:lnTo>
                  <a:close/>
                </a:path>
              </a:pathLst>
            </a:custGeom>
            <a:solidFill>
              <a:srgbClr val="8E9C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" name="Shape 39"/>
            <p:cNvSpPr/>
            <p:nvPr/>
          </p:nvSpPr>
          <p:spPr>
            <a:xfrm>
              <a:off x="387492" y="2360595"/>
              <a:ext cx="4364645" cy="161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2321" y="0"/>
                  </a:moveTo>
                  <a:cubicBezTo>
                    <a:pt x="5206" y="2641"/>
                    <a:pt x="8318" y="3957"/>
                    <a:pt x="11456" y="3838"/>
                  </a:cubicBezTo>
                  <a:cubicBezTo>
                    <a:pt x="14164" y="3734"/>
                    <a:pt x="16840" y="2567"/>
                    <a:pt x="19335" y="406"/>
                  </a:cubicBezTo>
                  <a:lnTo>
                    <a:pt x="21600" y="17709"/>
                  </a:lnTo>
                  <a:cubicBezTo>
                    <a:pt x="18176" y="20285"/>
                    <a:pt x="14521" y="21600"/>
                    <a:pt x="10832" y="21583"/>
                  </a:cubicBezTo>
                  <a:cubicBezTo>
                    <a:pt x="7119" y="21565"/>
                    <a:pt x="3441" y="20196"/>
                    <a:pt x="0" y="17552"/>
                  </a:cubicBezTo>
                  <a:lnTo>
                    <a:pt x="2321" y="0"/>
                  </a:lnTo>
                  <a:close/>
                </a:path>
              </a:pathLst>
            </a:custGeom>
            <a:solidFill>
              <a:srgbClr val="B3D4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 dirty="0"/>
            </a:p>
          </p:txBody>
        </p:sp>
        <p:sp>
          <p:nvSpPr>
            <p:cNvPr id="10" name="Shape 40"/>
            <p:cNvSpPr/>
            <p:nvPr/>
          </p:nvSpPr>
          <p:spPr>
            <a:xfrm>
              <a:off x="0" y="3626871"/>
              <a:ext cx="5165118" cy="147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1670" y="566"/>
                  </a:moveTo>
                  <a:cubicBezTo>
                    <a:pt x="4660" y="3572"/>
                    <a:pt x="7857" y="5019"/>
                    <a:pt x="11074" y="4794"/>
                  </a:cubicBezTo>
                  <a:cubicBezTo>
                    <a:pt x="14050" y="4586"/>
                    <a:pt x="16988" y="2952"/>
                    <a:pt x="19733" y="0"/>
                  </a:cubicBezTo>
                  <a:lnTo>
                    <a:pt x="21600" y="17511"/>
                  </a:lnTo>
                  <a:cubicBezTo>
                    <a:pt x="18155" y="20111"/>
                    <a:pt x="14497" y="21467"/>
                    <a:pt x="10806" y="21533"/>
                  </a:cubicBezTo>
                  <a:cubicBezTo>
                    <a:pt x="7113" y="21600"/>
                    <a:pt x="3451" y="20374"/>
                    <a:pt x="0" y="17896"/>
                  </a:cubicBezTo>
                  <a:lnTo>
                    <a:pt x="1670" y="566"/>
                  </a:lnTo>
                  <a:close/>
                </a:path>
              </a:pathLst>
            </a:custGeom>
            <a:solidFill>
              <a:srgbClr val="B0B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11" name="Shape 42"/>
          <p:cNvSpPr/>
          <p:nvPr/>
        </p:nvSpPr>
        <p:spPr>
          <a:xfrm>
            <a:off x="7325378" y="2324155"/>
            <a:ext cx="3102107" cy="11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sz="17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CUSTOMER LIFETIME REVENUE ADDED PER MONTH: $150,000</a:t>
            </a:r>
          </a:p>
          <a:p>
            <a:pPr lvl="0">
              <a:lnSpc>
                <a:spcPct val="90000"/>
              </a:lnSpc>
              <a:defRPr sz="1800"/>
            </a:pPr>
            <a:r>
              <a:rPr sz="1700" b="1" dirty="0">
                <a:solidFill>
                  <a:srgbClr val="707933"/>
                </a:solidFill>
                <a:latin typeface="Avenir Book"/>
                <a:ea typeface="Avenir Book"/>
                <a:cs typeface="Avenir Book"/>
                <a:sym typeface="Avenir Book"/>
              </a:rPr>
              <a:t>(3 customer per month)</a:t>
            </a:r>
          </a:p>
        </p:txBody>
      </p:sp>
      <p:sp>
        <p:nvSpPr>
          <p:cNvPr id="12" name="Shape 43"/>
          <p:cNvSpPr/>
          <p:nvPr/>
        </p:nvSpPr>
        <p:spPr>
          <a:xfrm>
            <a:off x="2864969" y="1930849"/>
            <a:ext cx="12112058" cy="52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700" b="1" dirty="0">
                <a:solidFill>
                  <a:srgbClr val="0D4973"/>
                </a:solidFill>
                <a:latin typeface="Avenir Medium"/>
                <a:ea typeface="Avenir Book"/>
                <a:cs typeface="Avenir Medium"/>
                <a:sym typeface="Avenir Book"/>
              </a:rPr>
              <a:t>AVERAGE CUSTOMER LIFETIME VALUE= $50,000</a:t>
            </a:r>
          </a:p>
          <a:p>
            <a:pPr lvl="0">
              <a:defRPr sz="1800"/>
            </a:pPr>
            <a:endParaRPr sz="1300" b="1" dirty="0">
              <a:solidFill>
                <a:srgbClr val="666969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3" name="Shape 44"/>
          <p:cNvSpPr/>
          <p:nvPr/>
        </p:nvSpPr>
        <p:spPr>
          <a:xfrm>
            <a:off x="7622506" y="3951940"/>
            <a:ext cx="2596984" cy="564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80000"/>
              </a:lnSpc>
              <a:defRPr sz="1800"/>
            </a:pPr>
            <a:r>
              <a:rPr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SQLs NEEDED:</a:t>
            </a:r>
          </a:p>
          <a:p>
            <a:pPr lvl="0">
              <a:lnSpc>
                <a:spcPct val="80000"/>
              </a:lnSpc>
              <a:defRPr sz="1800"/>
            </a:pPr>
            <a:r>
              <a:rPr sz="2200" b="1" dirty="0">
                <a:solidFill>
                  <a:srgbClr val="0D4973"/>
                </a:solidFill>
                <a:latin typeface="Avenir Heavy"/>
                <a:ea typeface="Avenir Book"/>
                <a:cs typeface="Avenir Heavy"/>
                <a:sym typeface="Avenir Book"/>
              </a:rPr>
              <a:t>12</a:t>
            </a:r>
          </a:p>
        </p:txBody>
      </p:sp>
      <p:sp>
        <p:nvSpPr>
          <p:cNvPr id="14" name="Shape 45"/>
          <p:cNvSpPr/>
          <p:nvPr/>
        </p:nvSpPr>
        <p:spPr>
          <a:xfrm>
            <a:off x="7102022" y="4430948"/>
            <a:ext cx="3637952" cy="58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en-US" sz="2000" i="1" dirty="0" smtClean="0">
                <a:solidFill>
                  <a:schemeClr val="bg1"/>
                </a:solidFill>
                <a:latin typeface="Avenir Medium"/>
                <a:ea typeface="Avenir Book"/>
                <a:cs typeface="Avenir Medium"/>
                <a:sym typeface="Avenir Book"/>
              </a:rPr>
              <a:t>25% </a:t>
            </a:r>
            <a:r>
              <a:rPr sz="1400" i="1" dirty="0" smtClean="0">
                <a:solidFill>
                  <a:schemeClr val="bg1"/>
                </a:solidFill>
                <a:latin typeface="Avenir Medium"/>
                <a:ea typeface="Avenir Book"/>
                <a:cs typeface="Avenir Medium"/>
                <a:sym typeface="Avenir Book"/>
              </a:rPr>
              <a:t>CONVERSION RATE</a:t>
            </a:r>
            <a:endParaRPr sz="1400" i="1" dirty="0">
              <a:solidFill>
                <a:schemeClr val="bg1"/>
              </a:solidFill>
              <a:latin typeface="Avenir Medium"/>
              <a:ea typeface="Avenir Book"/>
              <a:cs typeface="Avenir Medium"/>
              <a:sym typeface="Avenir Book"/>
            </a:endParaRPr>
          </a:p>
          <a:p>
            <a:pPr lvl="0">
              <a:defRPr sz="1800"/>
            </a:pPr>
            <a:r>
              <a:rPr sz="1400" i="1" dirty="0">
                <a:solidFill>
                  <a:schemeClr val="bg1"/>
                </a:solidFill>
                <a:latin typeface="Avenir Medium"/>
                <a:ea typeface="Avenir Book"/>
                <a:cs typeface="Avenir Medium"/>
                <a:sym typeface="Avenir Book"/>
              </a:rPr>
              <a:t>MQLs : SQLs</a:t>
            </a:r>
          </a:p>
        </p:txBody>
      </p:sp>
      <p:sp>
        <p:nvSpPr>
          <p:cNvPr id="15" name="Shape 46"/>
          <p:cNvSpPr/>
          <p:nvPr/>
        </p:nvSpPr>
        <p:spPr>
          <a:xfrm>
            <a:off x="7238557" y="5103541"/>
            <a:ext cx="3364883" cy="5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80000"/>
              </a:lnSpc>
              <a:defRPr sz="1800"/>
            </a:pPr>
            <a:r>
              <a:rPr sz="2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MQLs NEEDED:</a:t>
            </a:r>
          </a:p>
          <a:p>
            <a:pPr lvl="0">
              <a:lnSpc>
                <a:spcPct val="80000"/>
              </a:lnSpc>
              <a:defRPr sz="1800"/>
            </a:pPr>
            <a:r>
              <a:rPr sz="2200" b="1" dirty="0">
                <a:solidFill>
                  <a:srgbClr val="0D4973"/>
                </a:solidFill>
                <a:latin typeface="Avenir Heavy"/>
                <a:ea typeface="Avenir Book"/>
                <a:cs typeface="Avenir Heavy"/>
                <a:sym typeface="Avenir Book"/>
              </a:rPr>
              <a:t>48</a:t>
            </a:r>
          </a:p>
        </p:txBody>
      </p:sp>
      <p:sp>
        <p:nvSpPr>
          <p:cNvPr id="16" name="Shape 48"/>
          <p:cNvSpPr/>
          <p:nvPr/>
        </p:nvSpPr>
        <p:spPr>
          <a:xfrm>
            <a:off x="6711940" y="6321312"/>
            <a:ext cx="4418116" cy="5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80000"/>
              </a:lnSpc>
              <a:defRPr sz="1800"/>
            </a:pPr>
            <a:r>
              <a:rPr sz="2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GROSS LEADS NEEDED:</a:t>
            </a:r>
          </a:p>
          <a:p>
            <a:pPr lvl="0">
              <a:lnSpc>
                <a:spcPct val="80000"/>
              </a:lnSpc>
              <a:defRPr sz="1800"/>
            </a:pPr>
            <a:r>
              <a:rPr sz="2200" b="1" dirty="0">
                <a:solidFill>
                  <a:srgbClr val="0D4973"/>
                </a:solidFill>
                <a:latin typeface="Avenir Heavy"/>
                <a:ea typeface="Avenir Book"/>
                <a:cs typeface="Avenir Heavy"/>
                <a:sym typeface="Avenir Book"/>
              </a:rPr>
              <a:t>240</a:t>
            </a:r>
          </a:p>
        </p:txBody>
      </p:sp>
      <p:sp>
        <p:nvSpPr>
          <p:cNvPr id="17" name="Shape 49"/>
          <p:cNvSpPr/>
          <p:nvPr/>
        </p:nvSpPr>
        <p:spPr>
          <a:xfrm>
            <a:off x="6812742" y="6852941"/>
            <a:ext cx="4216512" cy="58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Medium"/>
                <a:ea typeface="Avenir Book"/>
                <a:cs typeface="Avenir Medium"/>
                <a:sym typeface="Avenir Book"/>
              </a:rPr>
              <a:t>2% </a:t>
            </a:r>
            <a:r>
              <a:rPr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Medium"/>
                <a:ea typeface="Avenir Book"/>
                <a:cs typeface="Avenir Medium"/>
                <a:sym typeface="Avenir Book"/>
              </a:rPr>
              <a:t>CONVERSION RATE</a:t>
            </a:r>
          </a:p>
          <a:p>
            <a:pPr lvl="0">
              <a:defRPr sz="1800"/>
            </a:pPr>
            <a:r>
              <a:rPr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Medium"/>
                <a:ea typeface="Avenir Book"/>
                <a:cs typeface="Avenir Medium"/>
                <a:sym typeface="Avenir Book"/>
              </a:rPr>
              <a:t>- VISITORS : LEADS</a:t>
            </a:r>
            <a:endParaRPr sz="1400" b="1" i="1" dirty="0">
              <a:solidFill>
                <a:schemeClr val="tx1">
                  <a:lumMod val="95000"/>
                  <a:lumOff val="5000"/>
                </a:schemeClr>
              </a:solidFill>
              <a:latin typeface="Avenir Medium"/>
              <a:ea typeface="Avenir Book"/>
              <a:cs typeface="Avenir Medium"/>
              <a:sym typeface="Avenir Book"/>
            </a:endParaRPr>
          </a:p>
        </p:txBody>
      </p:sp>
      <p:sp>
        <p:nvSpPr>
          <p:cNvPr id="18" name="Shape 50"/>
          <p:cNvSpPr/>
          <p:nvPr/>
        </p:nvSpPr>
        <p:spPr>
          <a:xfrm>
            <a:off x="6501740" y="7646442"/>
            <a:ext cx="4838517" cy="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TOTAL UNIQUE VISITORS NEEDED: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 b="1" dirty="0">
                <a:solidFill>
                  <a:srgbClr val="0D4973"/>
                </a:solidFill>
                <a:latin typeface="Avenir Heavy"/>
                <a:ea typeface="Avenir Book"/>
                <a:cs typeface="Avenir Heavy"/>
                <a:sym typeface="Avenir Book"/>
              </a:rPr>
              <a:t>12,000 PER MO.</a:t>
            </a:r>
          </a:p>
        </p:txBody>
      </p:sp>
      <p:sp>
        <p:nvSpPr>
          <p:cNvPr id="19" name="Shape 51"/>
          <p:cNvSpPr/>
          <p:nvPr/>
        </p:nvSpPr>
        <p:spPr>
          <a:xfrm>
            <a:off x="7003263" y="5633618"/>
            <a:ext cx="3835470" cy="58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000" i="1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20% </a:t>
            </a:r>
            <a:r>
              <a:rPr sz="1400" i="1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CONVERSION RATE</a:t>
            </a:r>
          </a:p>
          <a:p>
            <a:pPr lvl="0">
              <a:defRPr sz="1800"/>
            </a:pPr>
            <a:r>
              <a:rPr sz="1400" i="1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- LEADS : MQLs</a:t>
            </a:r>
          </a:p>
        </p:txBody>
      </p:sp>
      <p:sp>
        <p:nvSpPr>
          <p:cNvPr id="21" name="Shape 53"/>
          <p:cNvSpPr/>
          <p:nvPr/>
        </p:nvSpPr>
        <p:spPr>
          <a:xfrm>
            <a:off x="3547073" y="6980406"/>
            <a:ext cx="4216512" cy="4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70000"/>
              </a:lnSpc>
              <a:defRPr sz="1800"/>
            </a:pPr>
            <a:r>
              <a:rPr sz="1400" b="1" i="1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1% CONVERSION RATE</a:t>
            </a:r>
          </a:p>
          <a:p>
            <a:pPr lvl="0">
              <a:lnSpc>
                <a:spcPct val="70000"/>
              </a:lnSpc>
              <a:defRPr sz="1800"/>
            </a:pPr>
            <a:r>
              <a:rPr sz="1400" b="1" i="1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- VISITORS : LEADS</a:t>
            </a:r>
          </a:p>
        </p:txBody>
      </p:sp>
      <p:sp>
        <p:nvSpPr>
          <p:cNvPr id="23" name="Shape 57"/>
          <p:cNvSpPr/>
          <p:nvPr/>
        </p:nvSpPr>
        <p:spPr>
          <a:xfrm>
            <a:off x="7516154" y="3421158"/>
            <a:ext cx="2687320" cy="332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17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b="1" dirty="0">
                <a:solidFill>
                  <a:srgbClr val="0D4973"/>
                </a:solidFill>
              </a:rPr>
              <a:t>CLOSING RATE: </a:t>
            </a:r>
            <a:r>
              <a:rPr sz="2200" b="1" dirty="0">
                <a:solidFill>
                  <a:srgbClr val="0D4973"/>
                </a:solidFill>
                <a:latin typeface="Avenir Medium"/>
                <a:cs typeface="Avenir Medium"/>
              </a:rPr>
              <a:t>25%</a:t>
            </a:r>
          </a:p>
        </p:txBody>
      </p:sp>
      <p:pic>
        <p:nvPicPr>
          <p:cNvPr id="4" name="Picture 3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Stock_000038544004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25975"/>
            <a:ext cx="13004801" cy="866667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-12701" y="419100"/>
            <a:ext cx="1301750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STEP 2 </a:t>
            </a:r>
          </a:p>
          <a:p>
            <a:pPr lvl="0">
              <a:defRPr sz="1800"/>
            </a:pPr>
            <a:r>
              <a:rPr sz="32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NEGOTIATE SALES PROTOCOLS</a:t>
            </a:r>
          </a:p>
        </p:txBody>
      </p:sp>
      <p:sp>
        <p:nvSpPr>
          <p:cNvPr id="102" name="Shape 102"/>
          <p:cNvSpPr/>
          <p:nvPr/>
        </p:nvSpPr>
        <p:spPr>
          <a:xfrm>
            <a:off x="1765100" y="2345903"/>
            <a:ext cx="9911045" cy="586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endParaRPr sz="3200" b="1" dirty="0">
              <a:solidFill>
                <a:srgbClr val="0D4973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How quick to first contact?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What actions are expected?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How many contact attempts?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What's the desired next step?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What happens to leads that don't advance?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What reporting required to Marketing?</a:t>
            </a:r>
          </a:p>
          <a:p>
            <a:pPr lvl="0">
              <a:defRPr sz="1800"/>
            </a:pPr>
            <a:endParaRPr sz="3200" b="1" dirty="0">
              <a:solidFill>
                <a:srgbClr val="0D497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Stock_000003769798_Mediu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9974" y="5290016"/>
            <a:ext cx="10734826" cy="349130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2911410" y="2904445"/>
            <a:ext cx="7181980" cy="407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4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Start with Marketing metrics</a:t>
            </a:r>
          </a:p>
          <a:p>
            <a:pPr lvl="0" algn="l">
              <a:defRPr sz="1800"/>
            </a:pPr>
            <a:endParaRPr sz="3200" b="1" dirty="0">
              <a:solidFill>
                <a:srgbClr val="DE4F29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Traffic / conversions / MQLs per day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Measure quantity and quality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Add buyer journey dimension</a:t>
            </a:r>
          </a:p>
          <a:p>
            <a:pPr marL="320039" lvl="0" indent="-320039" algn="l">
              <a:spcBef>
                <a:spcPts val="1400"/>
              </a:spcBef>
              <a:buSzPct val="75000"/>
              <a:buChar char="•"/>
              <a:defRPr sz="1800"/>
            </a:pPr>
            <a:r>
              <a:rPr sz="3000" b="1" dirty="0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Monetize leads if you want to!</a:t>
            </a:r>
          </a:p>
          <a:p>
            <a:pPr lvl="0">
              <a:defRPr sz="1800"/>
            </a:pPr>
            <a:endParaRPr sz="3200" b="1" dirty="0">
              <a:solidFill>
                <a:srgbClr val="0D497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-12701" y="419100"/>
            <a:ext cx="1301750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STEP 3 </a:t>
            </a:r>
          </a:p>
          <a:p>
            <a:pPr lvl="0">
              <a:defRPr sz="1800"/>
            </a:pPr>
            <a:r>
              <a:rPr sz="32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SET UP SLA REPORTING</a:t>
            </a:r>
          </a:p>
        </p:txBody>
      </p:sp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304800" y="8806606"/>
            <a:ext cx="12395200" cy="7317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0" name="iStock_000054306802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1250950"/>
            <a:ext cx="11557000" cy="866775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-12701" y="419100"/>
            <a:ext cx="1301750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STEP 3 </a:t>
            </a:r>
          </a:p>
          <a:p>
            <a:pPr lvl="0">
              <a:defRPr sz="1800"/>
            </a:pPr>
            <a:r>
              <a:rPr sz="32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rPr>
              <a:t>SET UP SLA REPORTING</a:t>
            </a:r>
          </a:p>
        </p:txBody>
      </p:sp>
      <p:sp>
        <p:nvSpPr>
          <p:cNvPr id="113" name="Shape 113"/>
          <p:cNvSpPr/>
          <p:nvPr/>
        </p:nvSpPr>
        <p:spPr>
          <a:xfrm>
            <a:off x="3737212" y="2841421"/>
            <a:ext cx="6131546" cy="3208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500"/>
              </a:spcBef>
              <a:defRPr sz="1800"/>
            </a:pPr>
            <a:r>
              <a:rPr sz="34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Sales reporting looks at speed and depth</a:t>
            </a:r>
          </a:p>
          <a:p>
            <a:pPr marL="777239" lvl="0" indent="-320039" algn="l">
              <a:spcBef>
                <a:spcPts val="500"/>
              </a:spcBef>
              <a:buSzPct val="75000"/>
              <a:buChar char="•"/>
              <a:defRPr sz="1800"/>
            </a:pPr>
            <a:r>
              <a:rPr sz="32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How quickly to connect</a:t>
            </a:r>
          </a:p>
          <a:p>
            <a:pPr marL="777239" lvl="0" indent="-320039" algn="l">
              <a:spcBef>
                <a:spcPts val="500"/>
              </a:spcBef>
              <a:buSzPct val="75000"/>
              <a:buChar char="•"/>
              <a:defRPr sz="1800"/>
            </a:pPr>
            <a:r>
              <a:rPr sz="32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Progress toward demo/proposal</a:t>
            </a:r>
          </a:p>
          <a:p>
            <a:pPr marL="777239" lvl="0" indent="-320039" algn="l">
              <a:spcBef>
                <a:spcPts val="500"/>
              </a:spcBef>
              <a:buSzPct val="75000"/>
              <a:buChar char="•"/>
              <a:defRPr sz="1800"/>
            </a:pPr>
            <a:r>
              <a:rPr sz="32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Close rate</a:t>
            </a:r>
          </a:p>
        </p:txBody>
      </p:sp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-12701" y="4216399"/>
            <a:ext cx="13017501" cy="1320801"/>
          </a:xfrm>
          <a:prstGeom prst="rect">
            <a:avLst/>
          </a:prstGeom>
          <a:ln w="12700">
            <a:miter lim="400000"/>
          </a:ln>
          <a:effectLst>
            <a:outerShdw blurRad="50800" dist="50800" dir="2623978" rotWithShape="0">
              <a:srgbClr val="666969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600" b="1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600" b="1">
                <a:solidFill>
                  <a:srgbClr val="DE4F29"/>
                </a:solidFill>
              </a:rPr>
              <a:t>QUESTIONS?</a:t>
            </a:r>
          </a:p>
        </p:txBody>
      </p:sp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13004800" cy="9753601"/>
          </a:xfrm>
          <a:prstGeom prst="rect">
            <a:avLst/>
          </a:prstGeom>
          <a:solidFill>
            <a:srgbClr val="0D49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>
                <a:solidFill>
                  <a:srgbClr val="FFFFFF"/>
                </a:solidFill>
                <a:latin typeface="Lato Italic"/>
                <a:ea typeface="Lato Italic"/>
                <a:cs typeface="Lato Italic"/>
                <a:sym typeface="Lato 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2" name="WGI-LOGO-2011-REV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681401"/>
            <a:ext cx="2755900" cy="30919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868785" y="5482680"/>
            <a:ext cx="921643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i="1" dirty="0">
                <a:solidFill>
                  <a:srgbClr val="FFFFFF"/>
                </a:solidFill>
                <a:latin typeface="Georgia"/>
                <a:cs typeface="Georgia"/>
              </a:rPr>
              <a:t>in an inbound world</a:t>
            </a:r>
          </a:p>
        </p:txBody>
      </p:sp>
      <p:sp>
        <p:nvSpPr>
          <p:cNvPr id="44" name="Shape 44"/>
          <p:cNvSpPr/>
          <p:nvPr/>
        </p:nvSpPr>
        <p:spPr>
          <a:xfrm>
            <a:off x="3622388" y="3525100"/>
            <a:ext cx="5912432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5400" b="1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Sales &amp; Marketing </a:t>
            </a:r>
          </a:p>
          <a:p>
            <a:pPr lvl="0">
              <a:defRPr sz="1800"/>
            </a:pPr>
            <a:r>
              <a:rPr sz="7600" dirty="0">
                <a:solidFill>
                  <a:srgbClr val="FFFFFF"/>
                </a:solidFill>
                <a:latin typeface="Avenir Medium"/>
                <a:ea typeface="Avenir Book"/>
                <a:cs typeface="Avenir Medium"/>
                <a:sym typeface="Avenir Book"/>
              </a:rPr>
              <a:t>ALIGNMENT</a:t>
            </a:r>
          </a:p>
        </p:txBody>
      </p:sp>
      <p:sp>
        <p:nvSpPr>
          <p:cNvPr id="45" name="Shape 45"/>
          <p:cNvSpPr/>
          <p:nvPr/>
        </p:nvSpPr>
        <p:spPr>
          <a:xfrm>
            <a:off x="6353770" y="8991599"/>
            <a:ext cx="92164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June 3rd &amp; 4th, 2015</a:t>
            </a:r>
          </a:p>
        </p:txBody>
      </p:sp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8" name="Picture 7" descr="experience inbound logo.png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1" y="8678924"/>
            <a:ext cx="2724377" cy="7453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Stock_000040414004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809" y="-1549004"/>
            <a:ext cx="5894026" cy="883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Weidert-Logo-noadd_RGB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706" y="8903375"/>
            <a:ext cx="2448964" cy="48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exp-inbound-logo-2015-horiz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69184" y="8806606"/>
            <a:ext cx="4610004" cy="5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3604092" y="4290020"/>
            <a:ext cx="9565185" cy="222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lvl="0" indent="-457200" defTabSz="457200">
              <a:spcBef>
                <a:spcPts val="100"/>
              </a:spcBef>
              <a:tabLst>
                <a:tab pos="139700" algn="l"/>
                <a:tab pos="457200" algn="l"/>
              </a:tabLst>
              <a:defRPr sz="1800"/>
            </a:pPr>
            <a:r>
              <a:rPr sz="4000" b="1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What’s the current state</a:t>
            </a:r>
          </a:p>
          <a:p>
            <a:pPr marL="457200" lvl="0" indent="-457200" defTabSz="457200">
              <a:spcBef>
                <a:spcPts val="100"/>
              </a:spcBef>
              <a:tabLst>
                <a:tab pos="139700" algn="l"/>
                <a:tab pos="457200" algn="l"/>
              </a:tabLst>
              <a:defRPr sz="1800"/>
            </a:pPr>
            <a:r>
              <a:rPr sz="4000" b="1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of relations between</a:t>
            </a:r>
          </a:p>
          <a:p>
            <a:pPr marL="457200" lvl="0" indent="-457200" defTabSz="457200">
              <a:spcBef>
                <a:spcPts val="100"/>
              </a:spcBef>
              <a:tabLst>
                <a:tab pos="139700" algn="l"/>
                <a:tab pos="457200" algn="l"/>
              </a:tabLst>
              <a:defRPr sz="1800"/>
            </a:pPr>
            <a:r>
              <a:rPr sz="4000" b="1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Sales and Marketing?</a:t>
            </a:r>
          </a:p>
        </p:txBody>
      </p:sp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Stock_000008860331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9176" y="2466940"/>
            <a:ext cx="4862248" cy="7286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exp-inbound-logo-2015-horiz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9184" y="8806606"/>
            <a:ext cx="4610004" cy="5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7960653" y="3191868"/>
            <a:ext cx="295300" cy="300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4F2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8447330" y="2936142"/>
            <a:ext cx="295300" cy="300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4F2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8595278" y="1921476"/>
            <a:ext cx="2729714" cy="10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sz="3400">
                <a:solidFill>
                  <a:srgbClr val="FFFFFF"/>
                </a:solidFill>
              </a:rPr>
              <a:t>MARKETING</a:t>
            </a:r>
          </a:p>
          <a:p>
            <a:pPr lvl="0">
              <a:lnSpc>
                <a:spcPct val="90000"/>
              </a:lnSpc>
              <a:defRPr sz="1800"/>
            </a:pPr>
            <a:r>
              <a:rPr sz="3400">
                <a:solidFill>
                  <a:srgbClr val="FFFFFF"/>
                </a:solidFill>
              </a:rPr>
              <a:t>is arrogant, </a:t>
            </a:r>
          </a:p>
        </p:txBody>
      </p:sp>
      <p:sp>
        <p:nvSpPr>
          <p:cNvPr id="57" name="Shape 57"/>
          <p:cNvSpPr/>
          <p:nvPr/>
        </p:nvSpPr>
        <p:spPr>
          <a:xfrm>
            <a:off x="857495" y="1076124"/>
            <a:ext cx="3239839" cy="197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4F2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 flipH="1">
            <a:off x="4436361" y="3001347"/>
            <a:ext cx="295299" cy="300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4F2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 flipH="1">
            <a:off x="3949684" y="2745621"/>
            <a:ext cx="295299" cy="300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4F2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8913255" y="1266645"/>
            <a:ext cx="3239838" cy="197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4F2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073670" y="1438082"/>
            <a:ext cx="2841536" cy="1401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sz="34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MARKETING</a:t>
            </a:r>
          </a:p>
          <a:p>
            <a:pPr lvl="0">
              <a:lnSpc>
                <a:spcPct val="80000"/>
              </a:lnSpc>
              <a:defRPr sz="1800"/>
            </a:pPr>
            <a:r>
              <a:rPr lang="en-US" sz="3400" dirty="0" smtClean="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rPr>
              <a:t>I</a:t>
            </a:r>
            <a:r>
              <a:rPr sz="3400" dirty="0" smtClean="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rPr>
              <a:t>s </a:t>
            </a:r>
            <a:r>
              <a:rPr lang="en-US" sz="3400" dirty="0" smtClean="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rPr>
              <a:t>out of touch</a:t>
            </a:r>
            <a:endParaRPr sz="3400" dirty="0">
              <a:solidFill>
                <a:srgbClr val="FFFFFF"/>
              </a:solidFill>
              <a:latin typeface="GeorgiaItalic"/>
              <a:ea typeface="GeorgiaItalic"/>
              <a:cs typeface="GeorgiaItalic"/>
              <a:sym typeface="GeorgiaItalic"/>
            </a:endParaRPr>
          </a:p>
          <a:p>
            <a:pPr lvl="0">
              <a:lnSpc>
                <a:spcPct val="90000"/>
              </a:lnSpc>
              <a:defRPr sz="1800"/>
            </a:pPr>
            <a:r>
              <a:rPr sz="29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(and dumb)</a:t>
            </a:r>
          </a:p>
        </p:txBody>
      </p:sp>
      <p:sp>
        <p:nvSpPr>
          <p:cNvPr id="62" name="Shape 62"/>
          <p:cNvSpPr/>
          <p:nvPr/>
        </p:nvSpPr>
        <p:spPr>
          <a:xfrm>
            <a:off x="9439737" y="1551133"/>
            <a:ext cx="2186872" cy="1401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sz="34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SALES</a:t>
            </a:r>
          </a:p>
          <a:p>
            <a:pPr lvl="0">
              <a:lnSpc>
                <a:spcPct val="80000"/>
              </a:lnSpc>
              <a:defRPr sz="1800"/>
            </a:pPr>
            <a:r>
              <a:rPr lang="en-US" sz="3400" dirty="0" smtClean="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rPr>
              <a:t>I</a:t>
            </a:r>
            <a:r>
              <a:rPr sz="3400" dirty="0" smtClean="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rPr>
              <a:t>s </a:t>
            </a:r>
            <a:r>
              <a:rPr lang="en-US" sz="3400" dirty="0" smtClean="0">
                <a:solidFill>
                  <a:srgbClr val="FFFFFF"/>
                </a:solidFill>
                <a:latin typeface="GeorgiaItalic"/>
                <a:ea typeface="GeorgiaItalic"/>
                <a:cs typeface="GeorgiaItalic"/>
                <a:sym typeface="GeorgiaItalic"/>
              </a:rPr>
              <a:t>arrogant</a:t>
            </a:r>
            <a:endParaRPr sz="3400" dirty="0">
              <a:solidFill>
                <a:srgbClr val="FFFFFF"/>
              </a:solidFill>
              <a:latin typeface="GeorgiaItalic"/>
              <a:ea typeface="GeorgiaItalic"/>
              <a:cs typeface="GeorgiaItalic"/>
              <a:sym typeface="GeorgiaItalic"/>
            </a:endParaRPr>
          </a:p>
          <a:p>
            <a:pPr lvl="0">
              <a:lnSpc>
                <a:spcPct val="90000"/>
              </a:lnSpc>
              <a:defRPr sz="1800"/>
            </a:pPr>
            <a:r>
              <a:rPr sz="29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(and dumb)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Stock_000042188352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4358" y="-961615"/>
            <a:ext cx="14239158" cy="9502266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309918" y="5956300"/>
            <a:ext cx="6101632" cy="72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700" b="1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700" b="0" dirty="0">
                <a:solidFill>
                  <a:srgbClr val="DE4F29"/>
                </a:solidFill>
                <a:latin typeface="Avenir Medium"/>
                <a:cs typeface="Avenir Medium"/>
              </a:rPr>
              <a:t>Counseling, anyone?</a:t>
            </a:r>
          </a:p>
        </p:txBody>
      </p:sp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Stock_000016101348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5251" y="1823916"/>
            <a:ext cx="10127195" cy="673656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1477863" y="2222500"/>
            <a:ext cx="6101631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sz="4700" dirty="0">
                <a:solidFill>
                  <a:srgbClr val="DE4F29"/>
                </a:solidFill>
                <a:latin typeface="Avenir Medium"/>
                <a:ea typeface="Avenir Book"/>
                <a:cs typeface="Avenir Medium"/>
                <a:sym typeface="Avenir Book"/>
              </a:rPr>
              <a:t>What we have here</a:t>
            </a:r>
          </a:p>
          <a:p>
            <a:pPr lvl="0" algn="l">
              <a:defRPr sz="1800"/>
            </a:pPr>
            <a:r>
              <a:rPr sz="4700" dirty="0">
                <a:solidFill>
                  <a:srgbClr val="DE4F29"/>
                </a:solidFill>
                <a:latin typeface="Avenir Medium"/>
                <a:ea typeface="Avenir Book"/>
                <a:cs typeface="Avenir Medium"/>
                <a:sym typeface="Avenir Book"/>
              </a:rPr>
              <a:t>is a failure to</a:t>
            </a:r>
          </a:p>
          <a:p>
            <a:pPr lvl="0" algn="l">
              <a:defRPr sz="1800"/>
            </a:pPr>
            <a:r>
              <a:rPr sz="4700" dirty="0">
                <a:solidFill>
                  <a:srgbClr val="DE4F29"/>
                </a:solidFill>
                <a:latin typeface="Avenir Medium"/>
                <a:ea typeface="Avenir Book"/>
                <a:cs typeface="Avenir Medium"/>
                <a:sym typeface="Avenir Book"/>
              </a:rPr>
              <a:t>communicate.</a:t>
            </a:r>
          </a:p>
        </p:txBody>
      </p:sp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1756010" y="2997200"/>
            <a:ext cx="9492780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6000" b="1" i="1" dirty="0">
                <a:solidFill>
                  <a:srgbClr val="0D4973"/>
                </a:solidFill>
                <a:latin typeface="Georgia"/>
                <a:ea typeface="GeorgiaBold"/>
                <a:cs typeface="Georgia"/>
                <a:sym typeface="GeorgiaBold"/>
              </a:rPr>
              <a:t>That’s why</a:t>
            </a:r>
          </a:p>
          <a:p>
            <a:pPr lvl="0">
              <a:defRPr sz="1800"/>
            </a:pPr>
            <a:r>
              <a:rPr sz="6000" b="1" dirty="0">
                <a:solidFill>
                  <a:srgbClr val="DE4F29"/>
                </a:solidFill>
                <a:latin typeface="Avenir Book"/>
                <a:ea typeface="Avenir Book"/>
                <a:cs typeface="Avenir Book"/>
                <a:sym typeface="Avenir Book"/>
              </a:rPr>
              <a:t>Service Level Agreements</a:t>
            </a:r>
          </a:p>
          <a:p>
            <a:pPr lvl="0">
              <a:defRPr sz="1800"/>
            </a:pPr>
            <a:r>
              <a:rPr sz="6000" b="1" i="1" dirty="0">
                <a:solidFill>
                  <a:srgbClr val="0D4973"/>
                </a:solidFill>
                <a:latin typeface="Georgia"/>
                <a:ea typeface="GeorgiaBold"/>
                <a:cs typeface="Georgia"/>
                <a:sym typeface="GeorgiaBold"/>
              </a:rPr>
              <a:t>are so important!</a:t>
            </a:r>
          </a:p>
        </p:txBody>
      </p:sp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Stock_000005229232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9899" y="1728131"/>
            <a:ext cx="5290101" cy="793515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-325613" y="698500"/>
            <a:ext cx="1333041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0D497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0D4973"/>
                </a:solidFill>
              </a:rPr>
              <a:t>WHAT IS AN SLA?</a:t>
            </a:r>
          </a:p>
        </p:txBody>
      </p:sp>
      <p:sp>
        <p:nvSpPr>
          <p:cNvPr id="77" name="Shape 77"/>
          <p:cNvSpPr/>
          <p:nvPr/>
        </p:nvSpPr>
        <p:spPr>
          <a:xfrm>
            <a:off x="919956" y="2197313"/>
            <a:ext cx="11780045" cy="349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A contract between</a:t>
            </a:r>
          </a:p>
          <a:p>
            <a:pPr lvl="0" defTabSz="457200">
              <a:defRPr sz="1800"/>
            </a:pPr>
            <a:r>
              <a:rPr sz="3500" b="1" i="1" dirty="0">
                <a:solidFill>
                  <a:srgbClr val="DE4F29"/>
                </a:solidFill>
                <a:latin typeface="Georgia"/>
                <a:ea typeface="GeorgiaBold"/>
                <a:cs typeface="Georgia"/>
                <a:sym typeface="GeorgiaBold"/>
              </a:rPr>
              <a:t>Sales and Marketing covering: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75000"/>
              <a:buChar char="•"/>
              <a:defRPr sz="1800"/>
            </a:pPr>
            <a:r>
              <a:rPr sz="3500" b="1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Marketing’s responsibility to Sales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75000"/>
              <a:buChar char="•"/>
              <a:defRPr sz="1800"/>
            </a:pPr>
            <a:r>
              <a:rPr sz="3500" b="1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Sales’ responsibility to Marketing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75000"/>
              <a:buChar char="•"/>
              <a:defRPr sz="1800"/>
            </a:pPr>
            <a:r>
              <a:rPr sz="3500" b="1" dirty="0">
                <a:solidFill>
                  <a:srgbClr val="164F86"/>
                </a:solidFill>
                <a:latin typeface="Avenir Book"/>
                <a:ea typeface="Avenir Book"/>
                <a:cs typeface="Avenir Book"/>
                <a:sym typeface="Avenir Book"/>
              </a:rPr>
              <a:t>Commitment to collaborate, be accountable </a:t>
            </a:r>
          </a:p>
        </p:txBody>
      </p:sp>
      <p:sp>
        <p:nvSpPr>
          <p:cNvPr id="78" name="Shape 78"/>
          <p:cNvSpPr/>
          <p:nvPr/>
        </p:nvSpPr>
        <p:spPr>
          <a:xfrm>
            <a:off x="8048371" y="8806606"/>
            <a:ext cx="4651629" cy="7317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Stock_000008556139_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0187"/>
            <a:ext cx="13004800" cy="8631632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1419439" y="2266949"/>
            <a:ext cx="10526167" cy="85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lvl="0" indent="-228600" algn="l" defTabSz="457200">
              <a:lnSpc>
                <a:spcPct val="120000"/>
              </a:lnSpc>
              <a:spcBef>
                <a:spcPts val="1100"/>
              </a:spcBef>
              <a:buClr>
                <a:srgbClr val="717171"/>
              </a:buClr>
              <a:buSzPct val="100000"/>
              <a:buChar char="•"/>
              <a:tabLst>
                <a:tab pos="139700" algn="l"/>
                <a:tab pos="457200" algn="l"/>
              </a:tabLst>
              <a:defRPr sz="1800"/>
            </a:pPr>
            <a:endParaRPr sz="1600">
              <a:solidFill>
                <a:srgbClr val="616363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-325613" y="698500"/>
            <a:ext cx="1333041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FFFFFF"/>
                </a:solidFill>
              </a:rPr>
              <a:t>HOW TO CREATE AN SLA</a:t>
            </a:r>
          </a:p>
        </p:txBody>
      </p:sp>
      <p:sp>
        <p:nvSpPr>
          <p:cNvPr id="83" name="Shape 83"/>
          <p:cNvSpPr/>
          <p:nvPr/>
        </p:nvSpPr>
        <p:spPr>
          <a:xfrm>
            <a:off x="1872864" y="2694939"/>
            <a:ext cx="11151444" cy="302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100"/>
              </a:spcBef>
              <a:defRPr sz="1800"/>
            </a:pPr>
            <a:r>
              <a:rPr sz="3700" b="1" i="1" dirty="0">
                <a:solidFill>
                  <a:srgbClr val="FFFFFF"/>
                </a:solidFill>
                <a:latin typeface="Georgia"/>
                <a:ea typeface="GeorgiaBold"/>
                <a:cs typeface="Georgia"/>
                <a:sym typeface="GeorgiaBold"/>
              </a:rPr>
              <a:t>Three not-so-simple steps: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75000"/>
              <a:buChar char="•"/>
              <a:defRPr sz="1800"/>
            </a:pPr>
            <a:r>
              <a:rPr sz="35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determine Marketing goals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75000"/>
              <a:buChar char="•"/>
              <a:defRPr sz="1800"/>
            </a:pPr>
            <a:r>
              <a:rPr sz="35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negotiate Sales protocols</a:t>
            </a:r>
          </a:p>
          <a:p>
            <a:pPr marL="548639" lvl="0" indent="-320039" algn="l" defTabSz="457200">
              <a:lnSpc>
                <a:spcPct val="120000"/>
              </a:lnSpc>
              <a:spcBef>
                <a:spcPts val="1100"/>
              </a:spcBef>
              <a:buSzPct val="75000"/>
              <a:buChar char="•"/>
              <a:defRPr sz="1800"/>
            </a:pPr>
            <a:r>
              <a:rPr sz="3500" b="1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set up SLA reporting</a:t>
            </a:r>
          </a:p>
        </p:txBody>
      </p:sp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413</Words>
  <Application>Microsoft Macintosh PowerPoint</Application>
  <PresentationFormat>Custom</PresentationFormat>
  <Paragraphs>100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Jeffrey Coon</cp:lastModifiedBy>
  <cp:revision>6</cp:revision>
  <dcterms:modified xsi:type="dcterms:W3CDTF">2015-06-03T12:49:40Z</dcterms:modified>
</cp:coreProperties>
</file>