
<file path=[Content_Types].xml><?xml version="1.0" encoding="utf-8"?>
<Types xmlns="http://schemas.openxmlformats.org/package/2006/content-types">
  <Default Extension="xml" ContentType="application/xml"/>
  <Default Extension="gif" ContentType="image/gi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  <p:sldMasterId id="2147483713" r:id="rId2"/>
  </p:sldMasterIdLst>
  <p:notesMasterIdLst>
    <p:notesMasterId r:id="rId39"/>
  </p:notesMasterIdLst>
  <p:sldIdLst>
    <p:sldId id="499" r:id="rId3"/>
    <p:sldId id="474" r:id="rId4"/>
    <p:sldId id="308" r:id="rId5"/>
    <p:sldId id="441" r:id="rId6"/>
    <p:sldId id="475" r:id="rId7"/>
    <p:sldId id="476" r:id="rId8"/>
    <p:sldId id="479" r:id="rId9"/>
    <p:sldId id="478" r:id="rId10"/>
    <p:sldId id="480" r:id="rId11"/>
    <p:sldId id="442" r:id="rId12"/>
    <p:sldId id="481" r:id="rId13"/>
    <p:sldId id="482" r:id="rId14"/>
    <p:sldId id="472" r:id="rId15"/>
    <p:sldId id="473" r:id="rId16"/>
    <p:sldId id="309" r:id="rId17"/>
    <p:sldId id="483" r:id="rId18"/>
    <p:sldId id="484" r:id="rId19"/>
    <p:sldId id="485" r:id="rId20"/>
    <p:sldId id="486" r:id="rId21"/>
    <p:sldId id="487" r:id="rId22"/>
    <p:sldId id="488" r:id="rId23"/>
    <p:sldId id="489" r:id="rId24"/>
    <p:sldId id="490" r:id="rId25"/>
    <p:sldId id="491" r:id="rId26"/>
    <p:sldId id="492" r:id="rId27"/>
    <p:sldId id="493" r:id="rId28"/>
    <p:sldId id="494" r:id="rId29"/>
    <p:sldId id="443" r:id="rId30"/>
    <p:sldId id="495" r:id="rId31"/>
    <p:sldId id="496" r:id="rId32"/>
    <p:sldId id="426" r:id="rId33"/>
    <p:sldId id="427" r:id="rId34"/>
    <p:sldId id="471" r:id="rId35"/>
    <p:sldId id="498" r:id="rId36"/>
    <p:sldId id="450" r:id="rId37"/>
    <p:sldId id="497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E36F1E"/>
    <a:srgbClr val="DA5818"/>
    <a:srgbClr val="404040"/>
    <a:srgbClr val="8A92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68" autoAdjust="0"/>
    <p:restoredTop sz="81583" autoAdjust="0"/>
  </p:normalViewPr>
  <p:slideViewPr>
    <p:cSldViewPr snapToGrid="0" snapToObjects="1">
      <p:cViewPr varScale="1">
        <p:scale>
          <a:sx n="80" d="100"/>
          <a:sy n="80" d="100"/>
        </p:scale>
        <p:origin x="-11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-324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roberge\Documents\My%20Dropbox\HubSpot\Signals\Book\Book%20Figures\Archive\Sales%20SL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roberge\Documents\My%20Dropbox\HubSpot\Signals\Book\Book%20Figures\Archive\Sales%20SL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Small Business</c:v>
                </c:pt>
              </c:strCache>
            </c:strRef>
          </c:tx>
          <c:marker>
            <c:symbol val="none"/>
          </c:marker>
          <c:cat>
            <c:numRef>
              <c:f>Sheet1!$A$2:$A$16</c:f>
              <c:numCache>
                <c:formatCode>General</c:formatCode>
                <c:ptCount val="15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2.0</c:v>
                </c:pt>
                <c:pt idx="1">
                  <c:v>2.0</c:v>
                </c:pt>
                <c:pt idx="2">
                  <c:v>4.0</c:v>
                </c:pt>
                <c:pt idx="3">
                  <c:v>5.0</c:v>
                </c:pt>
                <c:pt idx="4">
                  <c:v>6.0</c:v>
                </c:pt>
                <c:pt idx="5">
                  <c:v>4.0</c:v>
                </c:pt>
                <c:pt idx="6">
                  <c:v>3.5</c:v>
                </c:pt>
                <c:pt idx="7">
                  <c:v>2.0</c:v>
                </c:pt>
                <c:pt idx="8">
                  <c:v>2.4</c:v>
                </c:pt>
                <c:pt idx="9">
                  <c:v>1.4</c:v>
                </c:pt>
                <c:pt idx="10">
                  <c:v>1.0</c:v>
                </c:pt>
                <c:pt idx="11">
                  <c:v>0.5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Mid-Market</c:v>
                </c:pt>
              </c:strCache>
            </c:strRef>
          </c:tx>
          <c:marker>
            <c:symbol val="none"/>
          </c:marker>
          <c:cat>
            <c:numRef>
              <c:f>Sheet1!$A$2:$A$16</c:f>
              <c:numCache>
                <c:formatCode>General</c:formatCode>
                <c:ptCount val="15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</c:numCache>
            </c:num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1.5</c:v>
                </c:pt>
                <c:pt idx="1">
                  <c:v>1.6</c:v>
                </c:pt>
                <c:pt idx="2">
                  <c:v>2.0</c:v>
                </c:pt>
                <c:pt idx="3">
                  <c:v>2.5</c:v>
                </c:pt>
                <c:pt idx="4">
                  <c:v>4.0</c:v>
                </c:pt>
                <c:pt idx="5">
                  <c:v>3.5</c:v>
                </c:pt>
                <c:pt idx="6">
                  <c:v>5.0</c:v>
                </c:pt>
                <c:pt idx="7">
                  <c:v>7.0</c:v>
                </c:pt>
                <c:pt idx="8">
                  <c:v>5.0</c:v>
                </c:pt>
                <c:pt idx="9">
                  <c:v>5.5</c:v>
                </c:pt>
                <c:pt idx="10">
                  <c:v>4.0</c:v>
                </c:pt>
                <c:pt idx="11">
                  <c:v>2.5</c:v>
                </c:pt>
                <c:pt idx="12">
                  <c:v>2.7</c:v>
                </c:pt>
                <c:pt idx="13">
                  <c:v>1.4</c:v>
                </c:pt>
                <c:pt idx="14">
                  <c:v>1.0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Enterprise</c:v>
                </c:pt>
              </c:strCache>
            </c:strRef>
          </c:tx>
          <c:marker>
            <c:symbol val="none"/>
          </c:marker>
          <c:cat>
            <c:numRef>
              <c:f>Sheet1!$A$2:$A$16</c:f>
              <c:numCache>
                <c:formatCode>General</c:formatCode>
                <c:ptCount val="15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</c:numCache>
            </c:numRef>
          </c:cat>
          <c:val>
            <c:numRef>
              <c:f>Sheet1!$D$2:$D$16</c:f>
              <c:numCache>
                <c:formatCode>General</c:formatCode>
                <c:ptCount val="15"/>
                <c:pt idx="0">
                  <c:v>0.9</c:v>
                </c:pt>
                <c:pt idx="1">
                  <c:v>1.0</c:v>
                </c:pt>
                <c:pt idx="2">
                  <c:v>1.4</c:v>
                </c:pt>
                <c:pt idx="3">
                  <c:v>1.7</c:v>
                </c:pt>
                <c:pt idx="4">
                  <c:v>2.5</c:v>
                </c:pt>
                <c:pt idx="5">
                  <c:v>4.0</c:v>
                </c:pt>
                <c:pt idx="6">
                  <c:v>5.0</c:v>
                </c:pt>
                <c:pt idx="7">
                  <c:v>6.0</c:v>
                </c:pt>
                <c:pt idx="8">
                  <c:v>5.5</c:v>
                </c:pt>
                <c:pt idx="9">
                  <c:v>7.0</c:v>
                </c:pt>
                <c:pt idx="10">
                  <c:v>7.0</c:v>
                </c:pt>
                <c:pt idx="11">
                  <c:v>9.0</c:v>
                </c:pt>
                <c:pt idx="12">
                  <c:v>6.0</c:v>
                </c:pt>
                <c:pt idx="13">
                  <c:v>7.0</c:v>
                </c:pt>
                <c:pt idx="14">
                  <c:v>5.0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3056568"/>
        <c:axId val="2142677752"/>
      </c:lineChart>
      <c:catAx>
        <c:axId val="21430565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Sales Attempts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42677752"/>
        <c:crosses val="autoZero"/>
        <c:auto val="1"/>
        <c:lblAlgn val="ctr"/>
        <c:lblOffset val="100"/>
        <c:noMultiLvlLbl val="0"/>
      </c:catAx>
      <c:valAx>
        <c:axId val="21426777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Profitability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one"/>
        <c:crossAx val="214305656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Plan</c:v>
                </c:pt>
              </c:strCache>
            </c:strRef>
          </c:tx>
          <c:marker>
            <c:symbol val="none"/>
          </c:marker>
          <c:cat>
            <c:numRef>
              <c:f>Sheet2!$B$1:$AE$1</c:f>
              <c:numCache>
                <c:formatCode>d\-mmm</c:formatCode>
                <c:ptCount val="30"/>
                <c:pt idx="0">
                  <c:v>41883.0</c:v>
                </c:pt>
                <c:pt idx="1">
                  <c:v>41884.0</c:v>
                </c:pt>
                <c:pt idx="2">
                  <c:v>41885.0</c:v>
                </c:pt>
                <c:pt idx="3">
                  <c:v>41886.0</c:v>
                </c:pt>
                <c:pt idx="4">
                  <c:v>41887.0</c:v>
                </c:pt>
                <c:pt idx="5">
                  <c:v>41888.0</c:v>
                </c:pt>
                <c:pt idx="6">
                  <c:v>41889.0</c:v>
                </c:pt>
                <c:pt idx="7">
                  <c:v>41890.0</c:v>
                </c:pt>
                <c:pt idx="8">
                  <c:v>41891.0</c:v>
                </c:pt>
                <c:pt idx="9">
                  <c:v>41892.0</c:v>
                </c:pt>
                <c:pt idx="10">
                  <c:v>41893.0</c:v>
                </c:pt>
                <c:pt idx="11">
                  <c:v>41894.0</c:v>
                </c:pt>
                <c:pt idx="12">
                  <c:v>41895.0</c:v>
                </c:pt>
                <c:pt idx="13">
                  <c:v>41896.0</c:v>
                </c:pt>
                <c:pt idx="14">
                  <c:v>41897.0</c:v>
                </c:pt>
                <c:pt idx="15">
                  <c:v>41898.0</c:v>
                </c:pt>
                <c:pt idx="16">
                  <c:v>41899.0</c:v>
                </c:pt>
                <c:pt idx="17">
                  <c:v>41900.0</c:v>
                </c:pt>
                <c:pt idx="18">
                  <c:v>41901.0</c:v>
                </c:pt>
                <c:pt idx="19">
                  <c:v>41902.0</c:v>
                </c:pt>
                <c:pt idx="20">
                  <c:v>41903.0</c:v>
                </c:pt>
                <c:pt idx="21">
                  <c:v>41904.0</c:v>
                </c:pt>
                <c:pt idx="22">
                  <c:v>41905.0</c:v>
                </c:pt>
                <c:pt idx="23">
                  <c:v>41906.0</c:v>
                </c:pt>
                <c:pt idx="24">
                  <c:v>41907.0</c:v>
                </c:pt>
                <c:pt idx="25">
                  <c:v>41908.0</c:v>
                </c:pt>
                <c:pt idx="26">
                  <c:v>41909.0</c:v>
                </c:pt>
                <c:pt idx="27">
                  <c:v>41910.0</c:v>
                </c:pt>
                <c:pt idx="28">
                  <c:v>41911.0</c:v>
                </c:pt>
                <c:pt idx="29">
                  <c:v>41912.0</c:v>
                </c:pt>
              </c:numCache>
            </c:numRef>
          </c:cat>
          <c:val>
            <c:numRef>
              <c:f>Sheet2!$B$2:$AE$2</c:f>
              <c:numCache>
                <c:formatCode>0.0%</c:formatCode>
                <c:ptCount val="30"/>
                <c:pt idx="0">
                  <c:v>0.03333</c:v>
                </c:pt>
                <c:pt idx="1">
                  <c:v>0.06663</c:v>
                </c:pt>
                <c:pt idx="2">
                  <c:v>0.09993</c:v>
                </c:pt>
                <c:pt idx="3">
                  <c:v>0.13323</c:v>
                </c:pt>
                <c:pt idx="4">
                  <c:v>0.16653</c:v>
                </c:pt>
                <c:pt idx="5">
                  <c:v>0.19983</c:v>
                </c:pt>
                <c:pt idx="6">
                  <c:v>0.23313</c:v>
                </c:pt>
                <c:pt idx="7">
                  <c:v>0.26643</c:v>
                </c:pt>
                <c:pt idx="8">
                  <c:v>0.29973</c:v>
                </c:pt>
                <c:pt idx="9">
                  <c:v>0.33303</c:v>
                </c:pt>
                <c:pt idx="10">
                  <c:v>0.36633</c:v>
                </c:pt>
                <c:pt idx="11">
                  <c:v>0.39963</c:v>
                </c:pt>
                <c:pt idx="12">
                  <c:v>0.43293</c:v>
                </c:pt>
                <c:pt idx="13">
                  <c:v>0.46623</c:v>
                </c:pt>
                <c:pt idx="14">
                  <c:v>0.49953</c:v>
                </c:pt>
                <c:pt idx="15">
                  <c:v>0.53283</c:v>
                </c:pt>
                <c:pt idx="16">
                  <c:v>0.56613</c:v>
                </c:pt>
                <c:pt idx="17">
                  <c:v>0.59943</c:v>
                </c:pt>
                <c:pt idx="18">
                  <c:v>0.63273</c:v>
                </c:pt>
                <c:pt idx="19">
                  <c:v>0.66603</c:v>
                </c:pt>
                <c:pt idx="20">
                  <c:v>0.69933</c:v>
                </c:pt>
                <c:pt idx="21">
                  <c:v>0.73263</c:v>
                </c:pt>
                <c:pt idx="22">
                  <c:v>0.76593</c:v>
                </c:pt>
                <c:pt idx="23">
                  <c:v>0.79923</c:v>
                </c:pt>
                <c:pt idx="24">
                  <c:v>0.83253</c:v>
                </c:pt>
                <c:pt idx="25">
                  <c:v>0.86583</c:v>
                </c:pt>
                <c:pt idx="26">
                  <c:v>0.89913</c:v>
                </c:pt>
                <c:pt idx="27">
                  <c:v>0.93243</c:v>
                </c:pt>
                <c:pt idx="28">
                  <c:v>0.96573</c:v>
                </c:pt>
                <c:pt idx="29">
                  <c:v>0.99903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Sheet2!$A$3</c:f>
              <c:strCache>
                <c:ptCount val="1"/>
                <c:pt idx="0">
                  <c:v>Actual</c:v>
                </c:pt>
              </c:strCache>
            </c:strRef>
          </c:tx>
          <c:marker>
            <c:symbol val="none"/>
          </c:marker>
          <c:cat>
            <c:numRef>
              <c:f>Sheet2!$B$1:$AE$1</c:f>
              <c:numCache>
                <c:formatCode>d\-mmm</c:formatCode>
                <c:ptCount val="30"/>
                <c:pt idx="0">
                  <c:v>41883.0</c:v>
                </c:pt>
                <c:pt idx="1">
                  <c:v>41884.0</c:v>
                </c:pt>
                <c:pt idx="2">
                  <c:v>41885.0</c:v>
                </c:pt>
                <c:pt idx="3">
                  <c:v>41886.0</c:v>
                </c:pt>
                <c:pt idx="4">
                  <c:v>41887.0</c:v>
                </c:pt>
                <c:pt idx="5">
                  <c:v>41888.0</c:v>
                </c:pt>
                <c:pt idx="6">
                  <c:v>41889.0</c:v>
                </c:pt>
                <c:pt idx="7">
                  <c:v>41890.0</c:v>
                </c:pt>
                <c:pt idx="8">
                  <c:v>41891.0</c:v>
                </c:pt>
                <c:pt idx="9">
                  <c:v>41892.0</c:v>
                </c:pt>
                <c:pt idx="10">
                  <c:v>41893.0</c:v>
                </c:pt>
                <c:pt idx="11">
                  <c:v>41894.0</c:v>
                </c:pt>
                <c:pt idx="12">
                  <c:v>41895.0</c:v>
                </c:pt>
                <c:pt idx="13">
                  <c:v>41896.0</c:v>
                </c:pt>
                <c:pt idx="14">
                  <c:v>41897.0</c:v>
                </c:pt>
                <c:pt idx="15">
                  <c:v>41898.0</c:v>
                </c:pt>
                <c:pt idx="16">
                  <c:v>41899.0</c:v>
                </c:pt>
                <c:pt idx="17">
                  <c:v>41900.0</c:v>
                </c:pt>
                <c:pt idx="18">
                  <c:v>41901.0</c:v>
                </c:pt>
                <c:pt idx="19">
                  <c:v>41902.0</c:v>
                </c:pt>
                <c:pt idx="20">
                  <c:v>41903.0</c:v>
                </c:pt>
                <c:pt idx="21">
                  <c:v>41904.0</c:v>
                </c:pt>
                <c:pt idx="22">
                  <c:v>41905.0</c:v>
                </c:pt>
                <c:pt idx="23">
                  <c:v>41906.0</c:v>
                </c:pt>
                <c:pt idx="24">
                  <c:v>41907.0</c:v>
                </c:pt>
                <c:pt idx="25">
                  <c:v>41908.0</c:v>
                </c:pt>
                <c:pt idx="26">
                  <c:v>41909.0</c:v>
                </c:pt>
                <c:pt idx="27">
                  <c:v>41910.0</c:v>
                </c:pt>
                <c:pt idx="28">
                  <c:v>41911.0</c:v>
                </c:pt>
                <c:pt idx="29">
                  <c:v>41912.0</c:v>
                </c:pt>
              </c:numCache>
            </c:numRef>
          </c:cat>
          <c:val>
            <c:numRef>
              <c:f>Sheet2!$B$3:$AE$3</c:f>
              <c:numCache>
                <c:formatCode>0.0%</c:formatCode>
                <c:ptCount val="30"/>
                <c:pt idx="0">
                  <c:v>0.08</c:v>
                </c:pt>
                <c:pt idx="1">
                  <c:v>0.1</c:v>
                </c:pt>
                <c:pt idx="2">
                  <c:v>0.11</c:v>
                </c:pt>
                <c:pt idx="3">
                  <c:v>0.12</c:v>
                </c:pt>
                <c:pt idx="4">
                  <c:v>0.13</c:v>
                </c:pt>
                <c:pt idx="5">
                  <c:v>0.15</c:v>
                </c:pt>
                <c:pt idx="6">
                  <c:v>0.16</c:v>
                </c:pt>
                <c:pt idx="7">
                  <c:v>0.2</c:v>
                </c:pt>
                <c:pt idx="8">
                  <c:v>0.22</c:v>
                </c:pt>
                <c:pt idx="9">
                  <c:v>0.28</c:v>
                </c:pt>
                <c:pt idx="10">
                  <c:v>0.35</c:v>
                </c:pt>
                <c:pt idx="11">
                  <c:v>0.46</c:v>
                </c:pt>
                <c:pt idx="12">
                  <c:v>0.51</c:v>
                </c:pt>
                <c:pt idx="13">
                  <c:v>0.53</c:v>
                </c:pt>
                <c:pt idx="14">
                  <c:v>0.55</c:v>
                </c:pt>
                <c:pt idx="15">
                  <c:v>0.57</c:v>
                </c:pt>
                <c:pt idx="16">
                  <c:v>0.58</c:v>
                </c:pt>
                <c:pt idx="17">
                  <c:v>0.59</c:v>
                </c:pt>
                <c:pt idx="18">
                  <c:v>0.6</c:v>
                </c:pt>
                <c:pt idx="19">
                  <c:v>0.62</c:v>
                </c:pt>
                <c:pt idx="20">
                  <c:v>0.63</c:v>
                </c:pt>
                <c:pt idx="21">
                  <c:v>0.68</c:v>
                </c:pt>
                <c:pt idx="22">
                  <c:v>0.78</c:v>
                </c:pt>
                <c:pt idx="23">
                  <c:v>0.82</c:v>
                </c:pt>
                <c:pt idx="24">
                  <c:v>0.85</c:v>
                </c:pt>
                <c:pt idx="25">
                  <c:v>0.87</c:v>
                </c:pt>
                <c:pt idx="26">
                  <c:v>0.89</c:v>
                </c:pt>
                <c:pt idx="27">
                  <c:v>0.9</c:v>
                </c:pt>
                <c:pt idx="28">
                  <c:v>0.95</c:v>
                </c:pt>
                <c:pt idx="29">
                  <c:v>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2098440"/>
        <c:axId val="2121089848"/>
      </c:lineChart>
      <c:dateAx>
        <c:axId val="-2092098440"/>
        <c:scaling>
          <c:orientation val="minMax"/>
        </c:scaling>
        <c:delete val="0"/>
        <c:axPos val="b"/>
        <c:numFmt formatCode="[$-409]d\-mmm;@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/>
            </a:pPr>
            <a:endParaRPr lang="en-US"/>
          </a:p>
        </c:txPr>
        <c:crossAx val="2121089848"/>
        <c:crosses val="autoZero"/>
        <c:auto val="1"/>
        <c:lblOffset val="100"/>
        <c:baseTimeUnit val="days"/>
        <c:majorUnit val="4.0"/>
        <c:majorTimeUnit val="days"/>
      </c:dateAx>
      <c:valAx>
        <c:axId val="212108984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9209844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5E838-5F24-A54D-9E7D-51E28095A11B}" type="datetimeFigureOut">
              <a:rPr lang="en-US" smtClean="0"/>
              <a:t>6/2/15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D9B38-615E-CC43-A81D-6A5895F73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86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D9B38-615E-CC43-A81D-6A5895F73C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74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337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baseline="0" dirty="0" smtClean="0">
              <a:solidFill>
                <a:srgbClr val="FFFFFF"/>
              </a:solidFill>
              <a:latin typeface="Franklin Gothic Medium"/>
              <a:cs typeface="Franklin Gothic Medium"/>
              <a:sym typeface="Gill Sans" charset="0"/>
            </a:endParaRP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C3C2C3-9926-406B-9B66-DA54EAA2F694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337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 baseline="0" dirty="0" smtClean="0">
              <a:solidFill>
                <a:srgbClr val="FFFFFF"/>
              </a:solidFill>
              <a:latin typeface="Franklin Gothic Medium"/>
              <a:ea typeface="+mn-ea"/>
              <a:cs typeface="Franklin Gothic Medium"/>
              <a:sym typeface="Gill Sans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C3C2C3-9926-406B-9B66-DA54EAA2F694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337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kern="1200" baseline="0" dirty="0" smtClean="0">
              <a:solidFill>
                <a:srgbClr val="FFFFFF"/>
              </a:solidFill>
              <a:latin typeface="Franklin Gothic Medium"/>
              <a:ea typeface="+mn-ea"/>
              <a:cs typeface="Franklin Gothic Medium"/>
              <a:sym typeface="Gill Sans" charset="0"/>
            </a:endParaRPr>
          </a:p>
          <a:p>
            <a:pPr defTabSz="914337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 dirty="0" smtClean="0">
              <a:solidFill>
                <a:srgbClr val="FFFFFF"/>
              </a:solidFill>
              <a:latin typeface="+mn-lt"/>
              <a:ea typeface="+mn-ea"/>
              <a:cs typeface="+mn-cs"/>
              <a:sym typeface="Gill Sans" charset="0"/>
            </a:endParaRP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C3C2C3-9926-406B-9B66-DA54EAA2F694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C3C2C3-9926-406B-9B66-DA54EAA2F694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C3C2C3-9926-406B-9B66-DA54EAA2F694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C3C2C3-9926-406B-9B66-DA54EAA2F694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5AD844E-FFE1-49E6-A4E9-0208943FDD61}" type="slidenum">
              <a:rPr lang="en-US" smtClean="0">
                <a:solidFill>
                  <a:prstClr val="black"/>
                </a:solidFill>
              </a:rPr>
              <a:pPr eaLnBrk="1" hangingPunct="1"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255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A6C1-EE1A-4A42-8CC7-0E5884D52C2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864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A6C1-EE1A-4A42-8CC7-0E5884D52C2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86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D9B38-615E-CC43-A81D-6A5895F73C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40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D9B38-615E-CC43-A81D-6A5895F73CE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93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D9B38-615E-CC43-A81D-6A5895F73CE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7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A6C1-EE1A-4A42-8CC7-0E5884D52C2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86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A6C1-EE1A-4A42-8CC7-0E5884D52C2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86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A6C1-EE1A-4A42-8CC7-0E5884D52C2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86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A6C1-EE1A-4A42-8CC7-0E5884D52C2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86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A6C1-EE1A-4A42-8CC7-0E5884D52C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86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BBBBD2-CC68-42F0-8F10-CDF6AF917E2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4A6C1-EE1A-4A42-8CC7-0E5884D52C2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86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emf"/><Relationship Id="rId3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emf"/><Relationship Id="rId3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emf"/><Relationship Id="rId3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1174" y="6356353"/>
            <a:ext cx="991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404040"/>
                </a:solidFill>
                <a:latin typeface="+mj-lt"/>
              </a:rPr>
              <a:t>#inbound12</a:t>
            </a:r>
            <a:endParaRPr lang="en-US" sz="1200" dirty="0">
              <a:solidFill>
                <a:srgbClr val="40404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5024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77" y="278933"/>
            <a:ext cx="8305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52400" y="6390332"/>
            <a:ext cx="2133600" cy="39146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B29F2-3894-4D94-BDCE-955164B5445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 | @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markroberge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Medium"/>
              <a:ea typeface="+mn-ea"/>
              <a:cs typeface="Franklin Gothic Medium"/>
            </a:endParaRPr>
          </a:p>
        </p:txBody>
      </p:sp>
      <p:pic>
        <p:nvPicPr>
          <p:cNvPr id="5" name="Picture 4" descr="experience inbound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986" y="6210808"/>
            <a:ext cx="1644294" cy="44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746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Top,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nner_Blue_Square3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  <a:prstGeom prst="rect">
            <a:avLst/>
          </a:prstGeom>
        </p:spPr>
        <p:txBody>
          <a:bodyPr lIns="73472" tIns="36736" rIns="73472" bIns="3673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929693" y="6616900"/>
            <a:ext cx="217661" cy="241101"/>
          </a:xfrm>
          <a:prstGeom prst="rect">
            <a:avLst/>
          </a:prstGeom>
        </p:spPr>
        <p:txBody>
          <a:bodyPr lIns="81635" tIns="40817" rIns="81635" bIns="40817"/>
          <a:lstStyle>
            <a:lvl1pPr>
              <a:defRPr/>
            </a:lvl1pPr>
          </a:lstStyle>
          <a:p>
            <a:fld id="{69233210-FD1D-4643-A408-4B2BDEE02D8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79388" y="804672"/>
            <a:ext cx="8786812" cy="731520"/>
          </a:xfrm>
          <a:prstGeom prst="rect">
            <a:avLst/>
          </a:prstGeom>
        </p:spPr>
        <p:txBody>
          <a:bodyPr lIns="73472" tIns="36736" rIns="73472" bIns="36736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>
                <a:solidFill>
                  <a:srgbClr val="FFFFFF"/>
                </a:solidFill>
                <a:latin typeface="+mn-lt"/>
                <a:cs typeface="Franklin Gothic Book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52400" y="6390332"/>
            <a:ext cx="2133600" cy="39146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B29F2-3894-4D94-BDCE-955164B5445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 | @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markroberge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Medium"/>
              <a:ea typeface="+mn-ea"/>
              <a:cs typeface="Franklin Gothic Medium"/>
            </a:endParaRPr>
          </a:p>
        </p:txBody>
      </p:sp>
      <p:pic>
        <p:nvPicPr>
          <p:cNvPr id="8" name="Picture 7" descr="experience inbound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986" y="6210808"/>
            <a:ext cx="1644294" cy="44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3505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_Blue_Squa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-1" y="1"/>
            <a:ext cx="9144001" cy="432911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0786" y="3"/>
            <a:ext cx="8830992" cy="844060"/>
          </a:xfrm>
          <a:prstGeom prst="rect">
            <a:avLst/>
          </a:prstGeom>
        </p:spPr>
        <p:txBody>
          <a:bodyPr lIns="73472" tIns="36736" rIns="73472" bIns="36736">
            <a:noAutofit/>
          </a:bodyPr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4"/>
          </p:nvPr>
        </p:nvSpPr>
        <p:spPr>
          <a:xfrm>
            <a:off x="1328738" y="1503824"/>
            <a:ext cx="6567964" cy="5000625"/>
          </a:xfrm>
          <a:prstGeom prst="rect">
            <a:avLst/>
          </a:prstGeom>
        </p:spPr>
        <p:txBody>
          <a:bodyPr lIns="73472" tIns="36736" rIns="73472" bIns="36736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971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dered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06537"/>
            <a:ext cx="8229600" cy="4897437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Wingdings" charset="2"/>
              <a:buAutoNum type="arabicPlain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List item number one.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9" y="580456"/>
            <a:ext cx="5902285" cy="747867"/>
          </a:xfrm>
          <a:prstGeom prst="rect">
            <a:avLst/>
          </a:prstGeom>
          <a:effectLst>
            <a:outerShdw blurRad="38100" dist="38100" dir="5400000" algn="t" rotWithShape="0">
              <a:prstClr val="black">
                <a:alpha val="10000"/>
              </a:prstClr>
            </a:outerShdw>
          </a:effectLst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baseline="0">
                <a:solidFill>
                  <a:schemeClr val="accent3"/>
                </a:solidFill>
                <a:effectLst>
                  <a:outerShdw blurRad="12700" dist="12700" dir="5400000" algn="tl" rotWithShape="0">
                    <a:srgbClr val="000000">
                      <a:alpha val="11000"/>
                    </a:srgbClr>
                  </a:outerShdw>
                </a:effectLst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Ordered Lists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16200000">
            <a:off x="4453671" y="2167664"/>
            <a:ext cx="236665" cy="914400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4523610" y="2015884"/>
            <a:ext cx="96785" cy="914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88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Ligh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002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WGI-LOGO-2011-REV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766" y="675563"/>
            <a:ext cx="1937742" cy="217406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4446984" y="6554391"/>
            <a:ext cx="241102" cy="20005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13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2353514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bg_blurplu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60" y="0"/>
            <a:ext cx="7253740" cy="68898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alphaModFix amt="31000"/>
          </a:blip>
          <a:stretch>
            <a:fillRect/>
          </a:stretch>
        </p:blipFill>
        <p:spPr>
          <a:xfrm>
            <a:off x="8329625" y="3027729"/>
            <a:ext cx="660703" cy="387116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886158" cy="68580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512907" y="1529239"/>
            <a:ext cx="6235353" cy="14140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40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COMPLETE PRESENTATION TITLE GOES HERE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840442" y="-13746"/>
            <a:ext cx="45719" cy="687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2518136" y="3460834"/>
            <a:ext cx="5126032" cy="1327537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Presentation Subtitle Can Be Added In Here If Needed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518139" y="4956217"/>
            <a:ext cx="4116387" cy="486027"/>
          </a:xfrm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buNone/>
              <a:defRPr sz="1800" b="0" i="0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72850" y="6087170"/>
            <a:ext cx="14543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6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600" dirty="0">
              <a:solidFill>
                <a:srgbClr val="F37521"/>
              </a:solidFill>
            </a:endParaRPr>
          </a:p>
        </p:txBody>
      </p:sp>
      <p:pic>
        <p:nvPicPr>
          <p:cNvPr id="11" name="Picture 10" descr="inb14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95" y="509969"/>
            <a:ext cx="1415552" cy="307683"/>
          </a:xfrm>
          <a:prstGeom prst="rect">
            <a:avLst/>
          </a:prstGeom>
        </p:spPr>
      </p:pic>
      <p:sp>
        <p:nvSpPr>
          <p:cNvPr id="12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2514853" y="5563656"/>
            <a:ext cx="4116387" cy="486027"/>
          </a:xfrm>
          <a:ln>
            <a:noFill/>
          </a:ln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buNone/>
              <a:defRPr sz="1800" b="0" i="1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Title, Company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303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5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4" y="1506536"/>
            <a:ext cx="8231186" cy="4897439"/>
          </a:xfrm>
        </p:spPr>
        <p:txBody>
          <a:bodyPr>
            <a:normAutofit/>
          </a:bodyPr>
          <a:lstStyle>
            <a:lvl1pPr marL="514350" indent="-514350">
              <a:lnSpc>
                <a:spcPct val="150000"/>
              </a:lnSpc>
              <a:buClr>
                <a:srgbClr val="F7761F"/>
              </a:buClr>
              <a:buSzPct val="150000"/>
              <a:buFont typeface="Wingdings" charset="2"/>
              <a:buAutoNum type="arabicPlain"/>
              <a:defRPr sz="2400" b="0" i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Section One</a:t>
            </a:r>
          </a:p>
          <a:p>
            <a:pPr lvl="0"/>
            <a:r>
              <a:rPr lang="en-US" dirty="0" smtClean="0"/>
              <a:t>Section Two</a:t>
            </a:r>
          </a:p>
          <a:p>
            <a:pPr lvl="0"/>
            <a:r>
              <a:rPr lang="en-US" dirty="0" smtClean="0"/>
              <a:t>Section Three</a:t>
            </a:r>
          </a:p>
          <a:p>
            <a:pPr lvl="0"/>
            <a:r>
              <a:rPr lang="en-US" dirty="0" smtClean="0"/>
              <a:t>Section Four</a:t>
            </a:r>
          </a:p>
          <a:p>
            <a:pPr lvl="0"/>
            <a:r>
              <a:rPr lang="en-US" dirty="0" smtClean="0"/>
              <a:t>Section Five</a:t>
            </a:r>
            <a:endParaRPr lang="en-US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5617" y="497392"/>
            <a:ext cx="5902285" cy="736325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6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709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ptbg_blurplus.jpg"/>
          <p:cNvPicPr>
            <a:picLocks noChangeAspect="1"/>
          </p:cNvPicPr>
          <p:nvPr userDrawn="1"/>
        </p:nvPicPr>
        <p:blipFill rotWithShape="1">
          <a:blip r:embed="rId2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12924" b="8348"/>
          <a:stretch/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2170541"/>
            <a:ext cx="9144000" cy="2324491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2375332"/>
            <a:ext cx="1035050" cy="1535525"/>
          </a:xfrm>
        </p:spPr>
        <p:txBody>
          <a:bodyPr anchor="ctr">
            <a:noAutofit/>
          </a:bodyPr>
          <a:lstStyle>
            <a:lvl1pPr marL="0" indent="0">
              <a:buNone/>
              <a:defRPr sz="98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171399" y="2674536"/>
            <a:ext cx="5902285" cy="1204005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600" b="0" i="0" cap="none" spc="0" baseline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SECTION ONE EXTENDED TITLE SLIDE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 descr="inb14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2" y="6537403"/>
            <a:ext cx="966841" cy="210152"/>
          </a:xfrm>
          <a:prstGeom prst="rect">
            <a:avLst/>
          </a:prstGeom>
        </p:spPr>
      </p:pic>
      <p:pic>
        <p:nvPicPr>
          <p:cNvPr id="13" name="Picture 12" descr="croppedwork.png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9" y="2170541"/>
            <a:ext cx="678590" cy="2324491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89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6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2390916"/>
            <a:ext cx="1035050" cy="1689077"/>
          </a:xfrm>
        </p:spPr>
        <p:txBody>
          <a:bodyPr anchor="ctr">
            <a:noAutofit/>
          </a:bodyPr>
          <a:lstStyle>
            <a:lvl1pPr marL="0" indent="0">
              <a:buNone/>
              <a:defRPr sz="9800" b="0" i="0">
                <a:solidFill>
                  <a:srgbClr val="F7761F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165351" y="2768480"/>
            <a:ext cx="5902285" cy="1233832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6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SECTION ONE EXTENDED TITLE SLIDE (alternate)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inb14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2" y="6537403"/>
            <a:ext cx="966841" cy="210152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18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508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Li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4" y="1506536"/>
            <a:ext cx="8231186" cy="4897439"/>
          </a:xfrm>
        </p:spPr>
        <p:txBody>
          <a:bodyPr>
            <a:normAutofit/>
          </a:bodyPr>
          <a:lstStyle>
            <a:lvl1pPr marL="514350" indent="-514350">
              <a:lnSpc>
                <a:spcPct val="150000"/>
              </a:lnSpc>
              <a:buClr>
                <a:srgbClr val="F7761F"/>
              </a:buClr>
              <a:buSzPct val="150000"/>
              <a:buFont typeface="Wingdings" charset="2"/>
              <a:buAutoNum type="arabicPlain"/>
              <a:defRPr sz="2400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Subsection One</a:t>
            </a:r>
          </a:p>
          <a:p>
            <a:pPr lvl="0"/>
            <a:r>
              <a:rPr lang="en-US" dirty="0" smtClean="0"/>
              <a:t>Subsection Two</a:t>
            </a:r>
          </a:p>
          <a:p>
            <a:pPr lvl="0"/>
            <a:r>
              <a:rPr lang="en-US" dirty="0" smtClean="0"/>
              <a:t>Subsection Three</a:t>
            </a:r>
          </a:p>
          <a:p>
            <a:pPr lvl="0"/>
            <a:r>
              <a:rPr lang="en-US" dirty="0" smtClean="0"/>
              <a:t>Subsection Four</a:t>
            </a:r>
          </a:p>
          <a:p>
            <a:pPr lvl="0"/>
            <a:r>
              <a:rPr lang="en-US" dirty="0" smtClean="0"/>
              <a:t>Subsection Five</a:t>
            </a:r>
            <a:endParaRPr lang="en-US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61665" y="707023"/>
            <a:ext cx="5902285" cy="712132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600" b="0" i="0" cap="none" spc="0" baseline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SUBSECTION AGENDA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  <p:pic>
        <p:nvPicPr>
          <p:cNvPr id="7" name="Picture 6" descr="inb14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58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ered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06537"/>
            <a:ext cx="8229600" cy="4897437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Wingdings" charset="2"/>
              <a:buAutoNum type="arabicPlain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List item number one.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9" y="580456"/>
            <a:ext cx="5902285" cy="747867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Ordered Lists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inb14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9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ordered Li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06537"/>
            <a:ext cx="8229600" cy="4897437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9" y="580456"/>
            <a:ext cx="5902285" cy="747867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Unordered Lists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inb14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081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06537"/>
            <a:ext cx="8229600" cy="4897437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50000"/>
              <a:buFontTx/>
              <a:buBlip>
                <a:blip r:embed="rId2"/>
              </a:buBlip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checklist item.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9" y="580456"/>
            <a:ext cx="5902285" cy="747867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Checklist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inb14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49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06537"/>
            <a:ext cx="8229600" cy="489743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None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</a:t>
            </a:r>
            <a:r>
              <a:rPr lang="en-US" dirty="0" smtClean="0"/>
              <a:t> </a:t>
            </a:r>
            <a:r>
              <a:rPr lang="en-US" dirty="0" err="1" smtClean="0"/>
              <a:t>irure</a:t>
            </a:r>
            <a:r>
              <a:rPr lang="en-US" dirty="0" smtClean="0"/>
              <a:t> dolor in </a:t>
            </a:r>
            <a:r>
              <a:rPr lang="en-US" dirty="0" err="1" smtClean="0"/>
              <a:t>reprehenderit</a:t>
            </a:r>
            <a:r>
              <a:rPr lang="en-US" dirty="0" smtClean="0"/>
              <a:t> in </a:t>
            </a:r>
            <a:r>
              <a:rPr lang="en-US" dirty="0" err="1" smtClean="0"/>
              <a:t>voluptate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cillum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fugiat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pariatur</a:t>
            </a:r>
            <a:r>
              <a:rPr lang="en-US" dirty="0" smtClean="0"/>
              <a:t>. </a:t>
            </a:r>
            <a:r>
              <a:rPr lang="en-US" dirty="0" err="1" smtClean="0"/>
              <a:t>Excepteur</a:t>
            </a:r>
            <a:r>
              <a:rPr lang="en-US" dirty="0" smtClean="0"/>
              <a:t> </a:t>
            </a:r>
            <a:r>
              <a:rPr lang="en-US" dirty="0" err="1" smtClean="0"/>
              <a:t>sint</a:t>
            </a:r>
            <a:r>
              <a:rPr lang="en-US" dirty="0" smtClean="0"/>
              <a:t> </a:t>
            </a:r>
            <a:r>
              <a:rPr lang="en-US" dirty="0" err="1" smtClean="0"/>
              <a:t>occaecat</a:t>
            </a:r>
            <a:r>
              <a:rPr lang="en-US" dirty="0" smtClean="0"/>
              <a:t> </a:t>
            </a:r>
            <a:r>
              <a:rPr lang="en-US" dirty="0" err="1" smtClean="0"/>
              <a:t>cupidatat</a:t>
            </a:r>
            <a:r>
              <a:rPr lang="en-US" dirty="0" smtClean="0"/>
              <a:t> non </a:t>
            </a:r>
            <a:r>
              <a:rPr lang="en-US" dirty="0" err="1" smtClean="0"/>
              <a:t>proident</a:t>
            </a:r>
            <a:r>
              <a:rPr lang="en-US" dirty="0" smtClean="0"/>
              <a:t>, </a:t>
            </a:r>
            <a:r>
              <a:rPr lang="en-US" dirty="0" err="1" smtClean="0"/>
              <a:t>sunt</a:t>
            </a:r>
            <a:r>
              <a:rPr lang="en-US" dirty="0" smtClean="0"/>
              <a:t> in.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9" y="580456"/>
            <a:ext cx="5902285" cy="747867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Body Paragraph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inb14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65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ragraph 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06539"/>
            <a:ext cx="4038600" cy="4897436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506539"/>
            <a:ext cx="4038600" cy="489743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/>
              <a:buNone/>
              <a:defRPr sz="16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9" y="580456"/>
            <a:ext cx="5902285" cy="747867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Body Paragraph Split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inb14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42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Items 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7200" y="1506537"/>
            <a:ext cx="4038600" cy="4897437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655127" y="1506540"/>
            <a:ext cx="4038600" cy="4897437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9" y="580456"/>
            <a:ext cx="5902285" cy="747867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List Items Split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inb14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57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ed 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655127" y="1506540"/>
            <a:ext cx="4038600" cy="4897437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506539"/>
            <a:ext cx="4038600" cy="4897436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9" y="580456"/>
            <a:ext cx="5902285" cy="747867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Mixed Split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inb14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95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ed Split Rever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55613" y="1506540"/>
            <a:ext cx="4038600" cy="4897437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51374" y="1506543"/>
            <a:ext cx="4038600" cy="4897436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9" y="580456"/>
            <a:ext cx="5902285" cy="747867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Mixed Split Reverse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inb14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81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455613" y="1506540"/>
            <a:ext cx="8234362" cy="48974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9" y="580456"/>
            <a:ext cx="5902285" cy="747867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Bar Graph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inb14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8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lidBackground_Grey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experience inbound logo.png"/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986" y="6210808"/>
            <a:ext cx="1644294" cy="449854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52400" y="6390332"/>
            <a:ext cx="2133600" cy="39146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B29F2-3894-4D94-BDCE-955164B5445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 | @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markroberge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44296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455613" y="1506540"/>
            <a:ext cx="8234362" cy="48974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9" y="580456"/>
            <a:ext cx="5902285" cy="747867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Pie Graph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inb14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20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455613" y="1506540"/>
            <a:ext cx="8234362" cy="48974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378579" y="580456"/>
            <a:ext cx="5902285" cy="747867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0" i="0" cap="none" spc="0" baseline="0">
                <a:ln>
                  <a:noFill/>
                </a:ln>
                <a:solidFill>
                  <a:srgbClr val="F37521"/>
                </a:solidFill>
                <a:effectLst/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Line Graph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inb14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784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070416" y="1998617"/>
            <a:ext cx="6452619" cy="2844000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54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HIGH LEVEL IMPACT STATEMENT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442569" y="181372"/>
            <a:ext cx="1064069" cy="6234545"/>
          </a:xfrm>
          <a:prstGeom prst="rect">
            <a:avLst/>
          </a:prstGeom>
        </p:spPr>
      </p:pic>
      <p:pic>
        <p:nvPicPr>
          <p:cNvPr id="7" name="Picture 6" descr="inb14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852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act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30479" y="1784460"/>
            <a:ext cx="2455138" cy="1207104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72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78%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2830479" y="3033458"/>
            <a:ext cx="4246056" cy="1086988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of all statistics are fabricated by lazy researchers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49825" y="4276850"/>
            <a:ext cx="4246056" cy="1086988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1400" b="0" i="1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Reliable Source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442569" y="181372"/>
            <a:ext cx="1064069" cy="6234545"/>
          </a:xfrm>
          <a:prstGeom prst="rect">
            <a:avLst/>
          </a:prstGeom>
        </p:spPr>
      </p:pic>
      <p:pic>
        <p:nvPicPr>
          <p:cNvPr id="9" name="Picture 8" descr="inb14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28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30481" y="1784460"/>
            <a:ext cx="2991983" cy="1207104"/>
          </a:xfrm>
          <a:effectLst/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7200" b="0" i="0" baseline="0">
                <a:solidFill>
                  <a:srgbClr val="F37521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6,570</a:t>
            </a:r>
            <a:endParaRPr lang="en-US" dirty="0"/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2830479" y="3033458"/>
            <a:ext cx="4246056" cy="1086988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solidFill>
                  <a:schemeClr val="accent3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emails are sent every day by the average dog owner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49825" y="4276850"/>
            <a:ext cx="4246056" cy="1086988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1400" b="0" i="1" baseline="0">
                <a:solidFill>
                  <a:schemeClr val="accent3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Reliable Source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434482" y="154432"/>
            <a:ext cx="1064069" cy="6234545"/>
          </a:xfrm>
          <a:prstGeom prst="rect">
            <a:avLst/>
          </a:prstGeom>
        </p:spPr>
      </p:pic>
      <p:pic>
        <p:nvPicPr>
          <p:cNvPr id="11" name="Picture 10" descr="inb14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64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1"/>
            <a:ext cx="4409440" cy="66378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78803" y="1855049"/>
            <a:ext cx="3505200" cy="867833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IMAGE SLIDE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8803" y="2899836"/>
            <a:ext cx="3505200" cy="2315633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Text &amp; image slide layout might look like this.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4409441" y="2"/>
            <a:ext cx="4734560" cy="6415617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 descr="inb14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55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44720" y="1"/>
            <a:ext cx="4409440" cy="66378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23523" y="1855049"/>
            <a:ext cx="3505200" cy="867833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IMAGE SLIDE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323523" y="2899836"/>
            <a:ext cx="3505200" cy="2315633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Now the example text is on the right side, apparently.</a:t>
            </a:r>
            <a:endParaRPr lang="en-US" dirty="0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4734560" cy="6415617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 descr="inb14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6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bg_darke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8" b="12802"/>
          <a:stretch/>
        </p:blipFill>
        <p:spPr>
          <a:xfrm>
            <a:off x="-1" y="0"/>
            <a:ext cx="9158809" cy="6858000"/>
          </a:xfrm>
          <a:prstGeom prst="rect">
            <a:avLst/>
          </a:prstGeom>
        </p:spPr>
      </p:pic>
      <p:sp>
        <p:nvSpPr>
          <p:cNvPr id="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1677964" y="2257982"/>
            <a:ext cx="5572591" cy="2503979"/>
          </a:xfrm>
          <a:effectLst/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48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 descr="inb14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8184525" y="2156836"/>
            <a:ext cx="726773" cy="425827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05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7214" y="6416069"/>
            <a:ext cx="9252857" cy="454027"/>
          </a:xfrm>
          <a:prstGeom prst="rect">
            <a:avLst/>
          </a:prstGeom>
          <a:solidFill>
            <a:srgbClr val="2C2C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inb14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5" y="6537405"/>
            <a:ext cx="875905" cy="190385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740039" y="6462276"/>
            <a:ext cx="1092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F37521"/>
                </a:solidFill>
              </a:rPr>
              <a:t>#INBOUND14</a:t>
            </a:r>
          </a:p>
          <a:p>
            <a:pPr algn="ctr"/>
            <a:endParaRPr lang="en-US" sz="1000" dirty="0">
              <a:solidFill>
                <a:srgbClr val="F37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47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18299"/>
            <a:ext cx="9151056" cy="64911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-7056" y="6131680"/>
            <a:ext cx="9158112" cy="1833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752051" y="2451527"/>
            <a:ext cx="3975694" cy="1803520"/>
          </a:xfrm>
          <a:effectLst>
            <a:outerShdw blurRad="38100" dist="38100" dir="5400000" algn="t" rotWithShape="0">
              <a:prstClr val="black">
                <a:alpha val="10000"/>
              </a:prstClr>
            </a:outerShdw>
          </a:effectLst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44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3" name="Picture 2" descr="inbound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5" y="6450519"/>
            <a:ext cx="929948" cy="2717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6101837"/>
            <a:ext cx="9151056" cy="584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836408" y="6410465"/>
            <a:ext cx="12019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200" kern="0" dirty="0" smtClean="0">
                <a:solidFill>
                  <a:prstClr val="white"/>
                </a:solidFill>
              </a:rPr>
              <a:t>#inbound2013</a:t>
            </a:r>
          </a:p>
          <a:p>
            <a:endParaRPr 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46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lidBackground_Grey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288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77" y="278933"/>
            <a:ext cx="83058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52400" y="66294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914400">
              <a:defRPr/>
            </a:pPr>
            <a:fld id="{464B29F2-3894-4D94-BDCE-955164B5445D}" type="slidenum">
              <a:rPr lang="en-US" sz="1100" smtClean="0">
                <a:solidFill>
                  <a:srgbClr val="3B3B3B"/>
                </a:solidFill>
                <a:latin typeface="Georgia" pitchFamily="18" charset="0"/>
              </a:rPr>
              <a:pPr defTabSz="914400">
                <a:defRPr/>
              </a:pPr>
              <a:t>‹#›</a:t>
            </a:fld>
            <a:r>
              <a:rPr lang="en-US" sz="1100" dirty="0" smtClean="0">
                <a:solidFill>
                  <a:srgbClr val="3B3B3B"/>
                </a:solidFill>
                <a:latin typeface="Georgia" pitchFamily="18" charset="0"/>
              </a:rPr>
              <a:t> @</a:t>
            </a:r>
            <a:r>
              <a:rPr lang="en-US" sz="1100" dirty="0" err="1" smtClean="0">
                <a:solidFill>
                  <a:srgbClr val="3B3B3B"/>
                </a:solidFill>
                <a:latin typeface="Georgia" pitchFamily="18" charset="0"/>
              </a:rPr>
              <a:t>markroberge</a:t>
            </a:r>
            <a:endParaRPr lang="en-US" sz="1100" dirty="0">
              <a:solidFill>
                <a:srgbClr val="3B3B3B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1632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Top,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nner_Blue_Square3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  <a:prstGeom prst="rect">
            <a:avLst/>
          </a:prstGeom>
        </p:spPr>
        <p:txBody>
          <a:bodyPr lIns="73472" tIns="36736" rIns="73472" bIns="3673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929693" y="6616900"/>
            <a:ext cx="217661" cy="241101"/>
          </a:xfrm>
          <a:prstGeom prst="rect">
            <a:avLst/>
          </a:prstGeom>
        </p:spPr>
        <p:txBody>
          <a:bodyPr lIns="81635" tIns="40817" rIns="81635" bIns="40817"/>
          <a:lstStyle>
            <a:lvl1pPr>
              <a:defRPr/>
            </a:lvl1pPr>
          </a:lstStyle>
          <a:p>
            <a:fld id="{69233210-FD1D-4643-A408-4B2BDEE02D8B}" type="slidenum">
              <a:rPr lang="en-US">
                <a:solidFill>
                  <a:srgbClr val="3B3B3B"/>
                </a:solidFill>
              </a:rPr>
              <a:pPr/>
              <a:t>‹#›</a:t>
            </a:fld>
            <a:endParaRPr lang="en-US">
              <a:solidFill>
                <a:srgbClr val="3B3B3B"/>
              </a:solidFill>
            </a:endParaRP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79388" y="804672"/>
            <a:ext cx="8786812" cy="731520"/>
          </a:xfrm>
          <a:prstGeom prst="rect">
            <a:avLst/>
          </a:prstGeom>
        </p:spPr>
        <p:txBody>
          <a:bodyPr lIns="73472" tIns="36736" rIns="73472" bIns="36736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>
                <a:solidFill>
                  <a:srgbClr val="FFFFFF"/>
                </a:solidFill>
                <a:latin typeface="+mn-lt"/>
                <a:cs typeface="Franklin Gothic Book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426255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  <a:prstGeom prst="rect">
            <a:avLst/>
          </a:prstGeom>
        </p:spPr>
        <p:txBody>
          <a:bodyPr lIns="73472" tIns="36736" rIns="73472" bIns="3673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73472" tIns="36736" rIns="73472" bIns="3673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358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 Ligh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426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mpty Ligh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20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pty Ligh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50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idBackground_Orang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nbound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845" y="6353681"/>
            <a:ext cx="1162538" cy="32598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71174" y="6356353"/>
            <a:ext cx="991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j-lt"/>
              </a:rPr>
              <a:t>#inbound12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977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idBackground_Orang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xperience inbound logo.png"/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986" y="6210808"/>
            <a:ext cx="1644294" cy="449854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52400" y="6390332"/>
            <a:ext cx="2133600" cy="39146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B29F2-3894-4D94-BDCE-955164B5445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 | @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markroberge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52395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idBackground_LightBlu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InboundLogo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845" y="6353681"/>
            <a:ext cx="1162538" cy="32598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71174" y="6356353"/>
            <a:ext cx="991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j-lt"/>
              </a:rPr>
              <a:t>#inbound12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2928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idBackground_LightBlu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xperience inbound logo.png"/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986" y="6210808"/>
            <a:ext cx="1644294" cy="449854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52400" y="6390332"/>
            <a:ext cx="2133600" cy="39146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B29F2-3894-4D94-BDCE-955164B5445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 | @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markroberge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/>
              <a:ea typeface="+mn-ea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25501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  <a:prstGeom prst="rect">
            <a:avLst/>
          </a:prstGeom>
        </p:spPr>
        <p:txBody>
          <a:bodyPr lIns="73472" tIns="36736" rIns="73472" bIns="3673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73472" tIns="36736" rIns="73472" bIns="36736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70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5.xml"/><Relationship Id="rId31" Type="http://schemas.openxmlformats.org/officeDocument/2006/relationships/theme" Target="../theme/theme2.xml"/><Relationship Id="rId32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olidBackground_Light.jpg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0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4" r:id="rId3"/>
    <p:sldLayoutId id="2147483689" r:id="rId4"/>
    <p:sldLayoutId id="2147483685" r:id="rId5"/>
    <p:sldLayoutId id="2147483690" r:id="rId6"/>
    <p:sldLayoutId id="2147483686" r:id="rId7"/>
    <p:sldLayoutId id="2147483691" r:id="rId8"/>
    <p:sldLayoutId id="2147483696" r:id="rId9"/>
    <p:sldLayoutId id="2147483709" r:id="rId10"/>
    <p:sldLayoutId id="2147483710" r:id="rId11"/>
    <p:sldLayoutId id="2147483711" r:id="rId12"/>
    <p:sldLayoutId id="2147483712" r:id="rId13"/>
    <p:sldLayoutId id="2147483744" r:id="rId14"/>
    <p:sldLayoutId id="2147483745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52400" y="6390332"/>
            <a:ext cx="2133600" cy="39146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B29F2-3894-4D94-BDCE-955164B5445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 | @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n-ea"/>
                <a:cs typeface="Franklin Gothic Medium"/>
              </a:rPr>
              <a:t>markroberge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Medium"/>
              <a:ea typeface="+mn-ea"/>
              <a:cs typeface="Franklin Gothic Medium"/>
            </a:endParaRPr>
          </a:p>
        </p:txBody>
      </p:sp>
      <p:pic>
        <p:nvPicPr>
          <p:cNvPr id="5" name="Picture 4" descr="experience inbound logo.png"/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986" y="6210808"/>
            <a:ext cx="1644294" cy="44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1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414141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414141"/>
          </a:solidFill>
          <a:latin typeface="+mn-lt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414141"/>
          </a:solidFill>
          <a:latin typeface="+mn-lt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414141"/>
          </a:solidFill>
          <a:latin typeface="+mn-lt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414141"/>
          </a:solidFill>
          <a:latin typeface="+mn-lt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414141"/>
          </a:solidFill>
          <a:latin typeface="+mn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8.png"/><Relationship Id="rId5" Type="http://schemas.openxmlformats.org/officeDocument/2006/relationships/image" Target="../media/image41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5" Type="http://schemas.openxmlformats.org/officeDocument/2006/relationships/image" Target="../media/image38.png"/><Relationship Id="rId6" Type="http://schemas.openxmlformats.org/officeDocument/2006/relationships/image" Target="../media/image43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5" Type="http://schemas.openxmlformats.org/officeDocument/2006/relationships/image" Target="../media/image38.png"/><Relationship Id="rId6" Type="http://schemas.openxmlformats.org/officeDocument/2006/relationships/image" Target="../media/image4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7.xml"/><Relationship Id="rId3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1.png"/><Relationship Id="rId3" Type="http://schemas.openxmlformats.org/officeDocument/2006/relationships/image" Target="../media/image5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jpe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-inbound-logo(stacked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18" t="-23931" r="-8555" b="-29669"/>
          <a:stretch/>
        </p:blipFill>
        <p:spPr>
          <a:xfrm>
            <a:off x="-476249" y="0"/>
            <a:ext cx="9810750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37382164"/>
      </p:ext>
    </p:extLst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000" y="2507267"/>
            <a:ext cx="89777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#2: Train your sales people in the same way</a:t>
            </a:r>
          </a:p>
        </p:txBody>
      </p:sp>
    </p:spTree>
    <p:extLst>
      <p:ext uri="{BB962C8B-B14F-4D97-AF65-F5344CB8AC3E}">
        <p14:creationId xmlns:p14="http://schemas.microsoft.com/office/powerpoint/2010/main" val="314016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000" y="1161383"/>
            <a:ext cx="89777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 smtClean="0">
                <a:solidFill>
                  <a:schemeClr val="bg1"/>
                </a:solidFill>
              </a:rPr>
              <a:t>A “ride-along” training strategy is neither scalable nor predictable.</a:t>
            </a:r>
          </a:p>
          <a:p>
            <a:pPr algn="ctr"/>
            <a:endParaRPr lang="en-US" sz="4400" b="1" i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004" y="3438811"/>
            <a:ext cx="89777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b="1" i="1" dirty="0" smtClean="0">
              <a:solidFill>
                <a:schemeClr val="bg1"/>
              </a:solidFill>
            </a:endParaRPr>
          </a:p>
          <a:p>
            <a:pPr algn="ctr"/>
            <a:r>
              <a:rPr lang="en-US" sz="4400" b="1" i="1" dirty="0" smtClean="0">
                <a:solidFill>
                  <a:schemeClr val="bg1"/>
                </a:solidFill>
              </a:rPr>
              <a:t>Most top performing sales people succeed in their own unique way.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3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03768" y="278933"/>
            <a:ext cx="9927771" cy="1446760"/>
          </a:xfrm>
        </p:spPr>
        <p:txBody>
          <a:bodyPr/>
          <a:lstStyle/>
          <a:p>
            <a:r>
              <a:rPr lang="en-US" sz="4000" dirty="0" smtClean="0"/>
              <a:t>Components of Predictable, </a:t>
            </a:r>
            <a:br>
              <a:rPr lang="en-US" sz="4000" dirty="0" smtClean="0"/>
            </a:br>
            <a:r>
              <a:rPr lang="en-US" sz="4000" dirty="0" smtClean="0"/>
              <a:t>Scalable Sales Training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07612" y="2121164"/>
            <a:ext cx="799262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smtClean="0"/>
              <a:t>The Sales Methodology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 smtClean="0"/>
              <a:t>Buyer Journey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 smtClean="0"/>
              <a:t>Sales Process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 smtClean="0"/>
              <a:t>Qualifying Matrix</a:t>
            </a:r>
          </a:p>
          <a:p>
            <a:pPr marL="914400" lvl="1" indent="-457200"/>
            <a:endParaRPr lang="en-US" sz="2000" dirty="0" smtClean="0"/>
          </a:p>
          <a:p>
            <a:pPr marL="914400" lvl="1" indent="-457200"/>
            <a:endParaRPr lang="en-US" sz="2000" dirty="0"/>
          </a:p>
          <a:p>
            <a:pPr marL="457200" indent="6350"/>
            <a:endParaRPr lang="en-US" sz="2400" i="1" dirty="0" smtClean="0"/>
          </a:p>
          <a:p>
            <a:pPr marL="4763" indent="6350"/>
            <a:r>
              <a:rPr lang="en-US" sz="3000" i="1" dirty="0" smtClean="0"/>
              <a:t>Use exams and certifications to measure quality and consistency coming out of training</a:t>
            </a:r>
            <a:endParaRPr lang="en-US" sz="3000" dirty="0" smtClean="0"/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</p:txBody>
      </p:sp>
      <p:pic>
        <p:nvPicPr>
          <p:cNvPr id="17412" name="Picture 4" descr="http://www.gohsep.la.gov/images/training_ic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8814" y="2121164"/>
            <a:ext cx="3401418" cy="2423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27818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4" y="278933"/>
            <a:ext cx="9050323" cy="2391006"/>
          </a:xfrm>
        </p:spPr>
        <p:txBody>
          <a:bodyPr/>
          <a:lstStyle/>
          <a:p>
            <a:r>
              <a:rPr lang="en-US" sz="3600" dirty="0"/>
              <a:t>Train Sales to “Live” in your Prospects’ World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" name="Picture 4" descr="How-To-Motivate-Your-Sales-T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4" y="1275791"/>
            <a:ext cx="6935294" cy="461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12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941" y="278933"/>
            <a:ext cx="8942459" cy="1495600"/>
          </a:xfrm>
        </p:spPr>
        <p:txBody>
          <a:bodyPr/>
          <a:lstStyle/>
          <a:p>
            <a:r>
              <a:rPr lang="en-US" dirty="0"/>
              <a:t>Set Them Up to be Thought Leaders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fore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87" y="1213733"/>
            <a:ext cx="6460940" cy="477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34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000" y="2507267"/>
            <a:ext cx="89777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#3: Provide sales people with the same quantity and </a:t>
            </a:r>
            <a:r>
              <a:rPr lang="en-US" sz="44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quality </a:t>
            </a:r>
            <a:r>
              <a:rPr lang="en-US" sz="44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of </a:t>
            </a:r>
            <a:r>
              <a:rPr lang="en-US" sz="44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leads</a:t>
            </a:r>
            <a:endParaRPr lang="en-US" sz="4400" dirty="0">
              <a:solidFill>
                <a:schemeClr val="bg1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065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2565" y="1444575"/>
            <a:ext cx="6163305" cy="4155786"/>
          </a:xfrm>
        </p:spPr>
        <p:txBody>
          <a:bodyPr/>
          <a:lstStyle/>
          <a:p>
            <a:r>
              <a:rPr lang="en-US" sz="5400" i="1" dirty="0" smtClean="0"/>
              <a:t>How do you buy?</a:t>
            </a:r>
            <a:br>
              <a:rPr lang="en-US" sz="5400" i="1" dirty="0" smtClean="0"/>
            </a:br>
            <a:r>
              <a:rPr lang="en-US" sz="4000" i="1" dirty="0" smtClean="0"/>
              <a:t>Cold Call?</a:t>
            </a:r>
            <a:br>
              <a:rPr lang="en-US" sz="4000" i="1" dirty="0" smtClean="0"/>
            </a:br>
            <a:r>
              <a:rPr lang="en-US" sz="4000" i="1" dirty="0" smtClean="0"/>
              <a:t>Cold email?</a:t>
            </a:r>
            <a:br>
              <a:rPr lang="en-US" sz="4000" i="1" dirty="0" smtClean="0"/>
            </a:br>
            <a:r>
              <a:rPr lang="en-US" sz="4000" i="1" dirty="0" smtClean="0"/>
              <a:t>Google?</a:t>
            </a:r>
            <a:br>
              <a:rPr lang="en-US" sz="4000" i="1" dirty="0" smtClean="0"/>
            </a:br>
            <a:r>
              <a:rPr lang="en-US" sz="4000" i="1" dirty="0" smtClean="0"/>
              <a:t>Social Media?</a:t>
            </a:r>
            <a:endParaRPr lang="en-US" sz="4000" i="1" dirty="0"/>
          </a:p>
        </p:txBody>
      </p:sp>
      <p:sp>
        <p:nvSpPr>
          <p:cNvPr id="5" name="AutoShape 2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307975" y="105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460375" y="2137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612775" y="4169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" y="0"/>
            <a:ext cx="3065419" cy="433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022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93677" y="278933"/>
            <a:ext cx="8967196" cy="457200"/>
          </a:xfrm>
        </p:spPr>
        <p:txBody>
          <a:bodyPr/>
          <a:lstStyle/>
          <a:p>
            <a:r>
              <a:rPr lang="en-US" sz="4200" dirty="0" smtClean="0"/>
              <a:t>Modern Lead Generation: </a:t>
            </a:r>
            <a:br>
              <a:rPr lang="en-US" sz="4200" dirty="0" smtClean="0"/>
            </a:br>
            <a:r>
              <a:rPr lang="en-US" sz="4200" dirty="0" smtClean="0"/>
              <a:t>Inbound Marketing</a:t>
            </a:r>
          </a:p>
        </p:txBody>
      </p:sp>
      <p:graphicFrame>
        <p:nvGraphicFramePr>
          <p:cNvPr id="13" name="Content Placeholder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9567037"/>
              </p:ext>
            </p:extLst>
          </p:nvPr>
        </p:nvGraphicFramePr>
        <p:xfrm>
          <a:off x="123097" y="2166995"/>
          <a:ext cx="876299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7869"/>
                <a:gridCol w="2767263"/>
                <a:gridCol w="2997867"/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rgbClr val="414141"/>
                          </a:solidFill>
                          <a:latin typeface="Franklin Gothic Book"/>
                          <a:cs typeface="Franklin Gothic Book"/>
                        </a:rPr>
                        <a:t>BLOG</a:t>
                      </a:r>
                      <a:endParaRPr lang="en-US" sz="3600" b="0" dirty="0">
                        <a:solidFill>
                          <a:srgbClr val="41414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rgbClr val="414141"/>
                          </a:solidFill>
                          <a:latin typeface="Franklin Gothic Book"/>
                          <a:cs typeface="Franklin Gothic Book"/>
                        </a:rPr>
                        <a:t>SEO</a:t>
                      </a:r>
                      <a:endParaRPr lang="en-US" sz="3600" b="1" dirty="0">
                        <a:solidFill>
                          <a:srgbClr val="41414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rgbClr val="414141"/>
                          </a:solidFill>
                          <a:latin typeface="Franklin Gothic Book"/>
                          <a:cs typeface="Franklin Gothic Book"/>
                        </a:rPr>
                        <a:t>SOCIAL</a:t>
                      </a:r>
                      <a:r>
                        <a:rPr lang="en-US" sz="3600" b="0" baseline="0" dirty="0" smtClean="0">
                          <a:solidFill>
                            <a:srgbClr val="414141"/>
                          </a:solidFill>
                          <a:latin typeface="Franklin Gothic Book"/>
                          <a:cs typeface="Franklin Gothic Book"/>
                        </a:rPr>
                        <a:t> MEDIA</a:t>
                      </a:r>
                      <a:endParaRPr lang="en-US" sz="3600" b="1" dirty="0">
                        <a:solidFill>
                          <a:srgbClr val="41414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2917157" y="3288644"/>
            <a:ext cx="3128686" cy="2038715"/>
            <a:chOff x="2975770" y="2351296"/>
            <a:chExt cx="3135193" cy="204295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75770" y="2351296"/>
              <a:ext cx="3135193" cy="204295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9" t="-7145" r="-1699" b="-22830"/>
            <a:stretch/>
          </p:blipFill>
          <p:spPr>
            <a:xfrm>
              <a:off x="3426777" y="2478390"/>
              <a:ext cx="2264092" cy="1594712"/>
            </a:xfrm>
            <a:prstGeom prst="roundRect">
              <a:avLst>
                <a:gd name="adj" fmla="val 2776"/>
              </a:avLst>
            </a:prstGeom>
            <a:solidFill>
              <a:srgbClr val="FFFFFF"/>
            </a:solidFill>
          </p:spPr>
        </p:pic>
      </p:grpSp>
      <p:grpSp>
        <p:nvGrpSpPr>
          <p:cNvPr id="26" name="Group 25"/>
          <p:cNvGrpSpPr/>
          <p:nvPr/>
        </p:nvGrpSpPr>
        <p:grpSpPr>
          <a:xfrm>
            <a:off x="738980" y="3109680"/>
            <a:ext cx="1704822" cy="2356898"/>
            <a:chOff x="607126" y="2224388"/>
            <a:chExt cx="2021360" cy="222618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7126" y="2224388"/>
              <a:ext cx="2021360" cy="2226183"/>
            </a:xfrm>
            <a:prstGeom prst="rect">
              <a:avLst/>
            </a:prstGeom>
          </p:spPr>
        </p:pic>
        <p:pic>
          <p:nvPicPr>
            <p:cNvPr id="28" name="Picture 27" descr="Screen Shot 2014-06-12 at 4.13.23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462" y="2435857"/>
              <a:ext cx="1712255" cy="1789102"/>
            </a:xfrm>
            <a:prstGeom prst="roundRect">
              <a:avLst>
                <a:gd name="adj" fmla="val 1225"/>
              </a:avLst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299532" y="3222626"/>
            <a:ext cx="2359852" cy="2051844"/>
            <a:chOff x="6266970" y="2283002"/>
            <a:chExt cx="2359852" cy="2051844"/>
          </a:xfrm>
        </p:grpSpPr>
        <p:pic>
          <p:nvPicPr>
            <p:cNvPr id="30" name="Picture 29" descr="free-template-calculate-service-level-agreemen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6970" y="2283002"/>
              <a:ext cx="2359852" cy="2051844"/>
            </a:xfrm>
            <a:prstGeom prst="rect">
              <a:avLst/>
            </a:prstGeom>
          </p:spPr>
        </p:pic>
        <p:pic>
          <p:nvPicPr>
            <p:cNvPr id="31" name="Picture 30" descr="Screen Shot 2014-06-12 at 4.16.32 PM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2" r="2648"/>
            <a:stretch/>
          </p:blipFill>
          <p:spPr>
            <a:xfrm>
              <a:off x="6344517" y="2355536"/>
              <a:ext cx="2195330" cy="1518261"/>
            </a:xfrm>
            <a:prstGeom prst="roundRect">
              <a:avLst>
                <a:gd name="adj" fmla="val 2569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13208040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000" y="2569460"/>
            <a:ext cx="89777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 smtClean="0">
                <a:solidFill>
                  <a:schemeClr val="bg1"/>
                </a:solidFill>
              </a:rPr>
              <a:t>“JOURNALISTS” hold the keys to the future of Demand Generation</a:t>
            </a:r>
            <a:endParaRPr lang="en-US" sz="4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1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78598" y="178599"/>
            <a:ext cx="8786813" cy="625077"/>
          </a:xfrm>
        </p:spPr>
        <p:txBody>
          <a:bodyPr lIns="81632" tIns="40814" rIns="81632" bIns="40814">
            <a:no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Franklin Gothic Medium" pitchFamily="34" charset="0"/>
                <a:cs typeface="Franklin Gothic Medium"/>
              </a:rPr>
              <a:t>Create Your Content Engine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448" y="1827546"/>
            <a:ext cx="5024702" cy="4033298"/>
          </a:xfrm>
          <a:prstGeom prst="rect">
            <a:avLst/>
          </a:prstGeom>
          <a:ln>
            <a:solidFill>
              <a:srgbClr val="B3B3B3"/>
            </a:solidFill>
          </a:ln>
        </p:spPr>
      </p:pic>
    </p:spTree>
    <p:extLst>
      <p:ext uri="{BB962C8B-B14F-4D97-AF65-F5344CB8AC3E}">
        <p14:creationId xmlns:p14="http://schemas.microsoft.com/office/powerpoint/2010/main" val="31722240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219" y="2306493"/>
            <a:ext cx="8858992" cy="1174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5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The Sales Acceleration </a:t>
            </a:r>
            <a:r>
              <a:rPr lang="en-US" sz="45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Formula</a:t>
            </a:r>
            <a:r>
              <a:rPr lang="en-US" sz="45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 </a:t>
            </a:r>
            <a:endParaRPr lang="en-US" sz="4500" dirty="0" smtClean="0">
              <a:solidFill>
                <a:schemeClr val="bg1"/>
              </a:solidFill>
              <a:latin typeface="Franklin Gothic Medium"/>
              <a:cs typeface="Franklin Gothic Medium"/>
            </a:endParaRPr>
          </a:p>
          <a:p>
            <a:pPr algn="ctr">
              <a:lnSpc>
                <a:spcPct val="80000"/>
              </a:lnSpc>
            </a:pPr>
            <a:endParaRPr lang="en-US" sz="2000" b="1" i="1" dirty="0" smtClean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2200" i="1" dirty="0" smtClean="0">
                <a:solidFill>
                  <a:schemeClr val="bg1"/>
                </a:solidFill>
              </a:rPr>
              <a:t>Using </a:t>
            </a:r>
            <a:r>
              <a:rPr lang="en-US" sz="2200" i="1" dirty="0">
                <a:solidFill>
                  <a:schemeClr val="bg1"/>
                </a:solidFill>
              </a:rPr>
              <a:t>Data, Technology, and Inbound Selling to Go from $0 to $100M!</a:t>
            </a:r>
            <a:endParaRPr lang="en-US" sz="2200" i="1" dirty="0">
              <a:solidFill>
                <a:schemeClr val="bg1"/>
              </a:solidFill>
              <a:latin typeface="+mj-lt"/>
              <a:cs typeface="Franklin Gothic Medium"/>
            </a:endParaRPr>
          </a:p>
        </p:txBody>
      </p:sp>
      <p:sp>
        <p:nvSpPr>
          <p:cNvPr id="6" name="Subtitle 1"/>
          <p:cNvSpPr txBox="1">
            <a:spLocks/>
          </p:cNvSpPr>
          <p:nvPr/>
        </p:nvSpPr>
        <p:spPr bwMode="auto">
          <a:xfrm>
            <a:off x="3407999" y="4957984"/>
            <a:ext cx="64008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Clr>
                <a:srgbClr val="CC0000"/>
              </a:buClr>
            </a:pPr>
            <a:r>
              <a:rPr lang="en-US" b="1" dirty="0">
                <a:solidFill>
                  <a:schemeClr val="bg1"/>
                </a:solidFill>
                <a:latin typeface="Franklin Gothic Book" pitchFamily="34" charset="0"/>
              </a:rPr>
              <a:t>Mark </a:t>
            </a:r>
            <a:r>
              <a:rPr lang="en-US" b="1" dirty="0" err="1">
                <a:solidFill>
                  <a:schemeClr val="bg1"/>
                </a:solidFill>
                <a:latin typeface="Franklin Gothic Book" pitchFamily="34" charset="0"/>
              </a:rPr>
              <a:t>Roberge</a:t>
            </a:r>
            <a:endParaRPr lang="en-US" b="1" dirty="0">
              <a:solidFill>
                <a:schemeClr val="bg1"/>
              </a:solidFill>
              <a:latin typeface="Franklin Gothic Book" pitchFamily="34" charset="0"/>
            </a:endParaRPr>
          </a:p>
          <a:p>
            <a:pPr>
              <a:buClr>
                <a:srgbClr val="CC0000"/>
              </a:buClr>
            </a:pPr>
            <a:r>
              <a:rPr lang="en-US" b="1" dirty="0" smtClean="0">
                <a:solidFill>
                  <a:schemeClr val="bg1"/>
                </a:solidFill>
                <a:latin typeface="Franklin Gothic Book" pitchFamily="34" charset="0"/>
              </a:rPr>
              <a:t>Chief Revenue Officer, </a:t>
            </a:r>
            <a:r>
              <a:rPr lang="en-US" b="1" dirty="0" err="1">
                <a:solidFill>
                  <a:schemeClr val="bg1"/>
                </a:solidFill>
                <a:latin typeface="Franklin Gothic Book" pitchFamily="34" charset="0"/>
              </a:rPr>
              <a:t>HubSpot</a:t>
            </a:r>
            <a:endParaRPr lang="en-US" b="1" dirty="0">
              <a:solidFill>
                <a:schemeClr val="bg1"/>
              </a:solidFill>
              <a:latin typeface="Franklin Gothic Book" pitchFamily="34" charset="0"/>
            </a:endParaRPr>
          </a:p>
          <a:p>
            <a:pPr>
              <a:buClr>
                <a:srgbClr val="CC0000"/>
              </a:buClr>
            </a:pPr>
            <a:r>
              <a:rPr lang="en-US" b="1" dirty="0">
                <a:solidFill>
                  <a:schemeClr val="bg1"/>
                </a:solidFill>
                <a:latin typeface="Franklin Gothic Book" pitchFamily="34" charset="0"/>
              </a:rPr>
              <a:t>@</a:t>
            </a:r>
            <a:r>
              <a:rPr lang="en-US" b="1" dirty="0" err="1">
                <a:solidFill>
                  <a:schemeClr val="bg1"/>
                </a:solidFill>
                <a:latin typeface="Franklin Gothic Book" pitchFamily="34" charset="0"/>
              </a:rPr>
              <a:t>markroberge</a:t>
            </a:r>
            <a:endParaRPr lang="en-US" sz="2600" b="1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7" y="4567261"/>
            <a:ext cx="2724480" cy="1814546"/>
          </a:xfrm>
          <a:prstGeom prst="rect">
            <a:avLst/>
          </a:prstGeom>
          <a:ln w="28575" cmpd="sng">
            <a:solidFill>
              <a:schemeClr val="accent3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6457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78598" y="178597"/>
            <a:ext cx="8786813" cy="1632555"/>
          </a:xfrm>
        </p:spPr>
        <p:txBody>
          <a:bodyPr lIns="81632" tIns="40814" rIns="81632" bIns="40814">
            <a:no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Franklin Gothic Medium" pitchFamily="34" charset="0"/>
                <a:cs typeface="Franklin Gothic Medium"/>
              </a:rPr>
              <a:t>Create Your Content Calendar</a:t>
            </a:r>
          </a:p>
        </p:txBody>
      </p:sp>
      <p:sp>
        <p:nvSpPr>
          <p:cNvPr id="13" name="Rectangle 6"/>
          <p:cNvSpPr>
            <a:spLocks/>
          </p:cNvSpPr>
          <p:nvPr/>
        </p:nvSpPr>
        <p:spPr bwMode="auto">
          <a:xfrm>
            <a:off x="1622138" y="1811152"/>
            <a:ext cx="25833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6276" bIns="0">
            <a:prstTxWarp prst="textNoShape">
              <a:avLst/>
            </a:prstTxWarp>
            <a:spAutoFit/>
          </a:bodyPr>
          <a:lstStyle/>
          <a:p>
            <a:pPr marL="34340"/>
            <a:endParaRPr lang="en-US"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  <a:p>
            <a:pPr marL="34340"/>
            <a:r>
              <a:rPr lang="en-US" sz="2500" b="1">
                <a:solidFill>
                  <a:srgbClr val="800000"/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1</a:t>
            </a:r>
            <a:endParaRPr lang="en-US" sz="1000"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873821" y="2707948"/>
            <a:ext cx="2076738" cy="35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5" tIns="40812" rIns="81625" bIns="40812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Black SSi Bold" charset="0"/>
              </a:rPr>
              <a:t>eBook w/ LP </a:t>
            </a:r>
            <a:r>
              <a:rPr lang="en-US" sz="1300" dirty="0"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/ Month</a:t>
            </a:r>
            <a:endParaRPr lang="en-US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586711" y="1972235"/>
            <a:ext cx="4639425" cy="2603124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81635" tIns="40817" rIns="81635" bIns="40817" numCol="1" rtlCol="0" anchor="t" anchorCtr="0" compatLnSpc="1">
            <a:prstTxWarp prst="textNoShape">
              <a:avLst/>
            </a:prstTxWarp>
          </a:bodyPr>
          <a:lstStyle/>
          <a:p>
            <a:pPr defTabSz="816348"/>
            <a:endParaRPr lang="en-US" sz="3800">
              <a:solidFill>
                <a:srgbClr val="FFFFFF"/>
              </a:solidFill>
              <a:latin typeface="Helvetica Neue Bold Condensed" charset="0"/>
              <a:ea typeface="ヒラギノ角ゴ ProN W6" charset="0"/>
              <a:cs typeface="ヒラギノ角ゴ ProN W6" charset="0"/>
              <a:sym typeface="Helvetica Neue Bold Condense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535" y="2081806"/>
            <a:ext cx="1654274" cy="2264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711" y="4313332"/>
            <a:ext cx="4639425" cy="2904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108" y="2491438"/>
            <a:ext cx="2195901" cy="9967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321" y="1966179"/>
            <a:ext cx="545579" cy="74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703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977" y="3706850"/>
            <a:ext cx="497898" cy="49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/>
          </p:cNvSpPr>
          <p:nvPr/>
        </p:nvSpPr>
        <p:spPr bwMode="auto">
          <a:xfrm>
            <a:off x="1545652" y="3650946"/>
            <a:ext cx="259773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6276" bIns="0">
            <a:prstTxWarp prst="textNoShape">
              <a:avLst/>
            </a:prstTxWarp>
            <a:spAutoFit/>
          </a:bodyPr>
          <a:lstStyle/>
          <a:p>
            <a:pPr marL="34340"/>
            <a:r>
              <a:rPr lang="en-US" sz="2500" b="1">
                <a:solidFill>
                  <a:srgbClr val="E46C0A"/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4</a:t>
            </a:r>
            <a:endParaRPr lang="en-US" sz="1000">
              <a:solidFill>
                <a:srgbClr val="E46C0A"/>
              </a:solidFill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0065" y="4333728"/>
            <a:ext cx="1888398" cy="359420"/>
          </a:xfrm>
          <a:prstGeom prst="rect">
            <a:avLst/>
          </a:prstGeom>
        </p:spPr>
        <p:txBody>
          <a:bodyPr wrap="none" lIns="81625" tIns="40812" rIns="81625" bIns="40812">
            <a:spAutoFit/>
          </a:bodyPr>
          <a:lstStyle/>
          <a:p>
            <a:pPr defTabSz="408126">
              <a:defRPr/>
            </a:pPr>
            <a:r>
              <a:rPr lang="en-US" dirty="0">
                <a:solidFill>
                  <a:schemeClr val="tx2"/>
                </a:solidFill>
                <a:latin typeface="VAG Rounded Std Bold"/>
                <a:ea typeface="ＭＳ Ｐゴシック" charset="0"/>
                <a:cs typeface="VAG Rounded Std Bold"/>
                <a:sym typeface="VAG Rounded Black SSi Bold" charset="0"/>
              </a:rPr>
              <a:t>Blog Posts </a:t>
            </a:r>
            <a:r>
              <a:rPr lang="en-US" sz="1300" dirty="0">
                <a:solidFill>
                  <a:schemeClr val="tx2"/>
                </a:solidFill>
                <a:latin typeface="VAG Rounded Std Light"/>
                <a:ea typeface="ＭＳ Ｐゴシック" charset="0"/>
                <a:cs typeface="VAG Rounded Std Light"/>
                <a:sym typeface="VAG Rounded Black SSi Bold" charset="0"/>
              </a:rPr>
              <a:t>/ Month</a:t>
            </a:r>
            <a:endParaRPr lang="en-US" sz="1300" dirty="0">
              <a:solidFill>
                <a:schemeClr val="tx2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1658811" y="3155885"/>
            <a:ext cx="419965" cy="354385"/>
          </a:xfrm>
          <a:prstGeom prst="downArrow">
            <a:avLst/>
          </a:prstGeom>
          <a:solidFill>
            <a:srgbClr val="A6A6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5" tIns="40812" rIns="81625" bIns="40812" anchor="ctr"/>
          <a:lstStyle/>
          <a:p>
            <a:pPr defTabSz="408126"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042" y="1972238"/>
            <a:ext cx="4787843" cy="32554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78598" y="178599"/>
            <a:ext cx="8786813" cy="625077"/>
          </a:xfrm>
        </p:spPr>
        <p:txBody>
          <a:bodyPr lIns="81632" tIns="40814" rIns="81632" bIns="40814">
            <a:no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Franklin Gothic Medium" pitchFamily="34" charset="0"/>
                <a:cs typeface="Franklin Gothic Medium"/>
              </a:rPr>
              <a:t>Create Your Content Calendar</a:t>
            </a:r>
          </a:p>
        </p:txBody>
      </p:sp>
      <p:sp>
        <p:nvSpPr>
          <p:cNvPr id="13" name="Rectangle 6"/>
          <p:cNvSpPr>
            <a:spLocks/>
          </p:cNvSpPr>
          <p:nvPr/>
        </p:nvSpPr>
        <p:spPr bwMode="auto">
          <a:xfrm>
            <a:off x="1622138" y="1811152"/>
            <a:ext cx="25833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6276" bIns="0">
            <a:prstTxWarp prst="textNoShape">
              <a:avLst/>
            </a:prstTxWarp>
            <a:spAutoFit/>
          </a:bodyPr>
          <a:lstStyle/>
          <a:p>
            <a:pPr marL="34340"/>
            <a:endParaRPr lang="en-US">
              <a:solidFill>
                <a:schemeClr val="bg1">
                  <a:lumMod val="50000"/>
                </a:schemeClr>
              </a:solidFill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  <a:p>
            <a:pPr marL="34340"/>
            <a:r>
              <a:rPr lang="en-US" sz="2500" b="1">
                <a:solidFill>
                  <a:schemeClr val="bg1">
                    <a:lumMod val="50000"/>
                  </a:schemeClr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1</a:t>
            </a:r>
            <a:endParaRPr lang="en-US" sz="1000">
              <a:solidFill>
                <a:schemeClr val="bg1">
                  <a:lumMod val="50000"/>
                </a:schemeClr>
              </a:solidFill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73821" y="2707948"/>
            <a:ext cx="2076738" cy="35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5" tIns="40812" rIns="81625" bIns="40812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Black SSi Bold" charset="0"/>
              </a:rPr>
              <a:t>eBook w/ LP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/ Month</a:t>
            </a:r>
            <a:endParaRPr lang="en-US" dirty="0">
              <a:solidFill>
                <a:schemeClr val="bg1">
                  <a:lumMod val="50000"/>
                </a:schemeClr>
              </a:solidFill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321" y="1966179"/>
            <a:ext cx="545579" cy="74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456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78598" y="178599"/>
            <a:ext cx="8786813" cy="625077"/>
          </a:xfrm>
        </p:spPr>
        <p:txBody>
          <a:bodyPr lIns="81632" tIns="40814" rIns="81632" bIns="40814">
            <a:no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Franklin Gothic Medium" pitchFamily="34" charset="0"/>
                <a:cs typeface="Franklin Gothic Medium"/>
              </a:rPr>
              <a:t>Create Your Content Calendar</a:t>
            </a:r>
          </a:p>
        </p:txBody>
      </p:sp>
      <p:pic>
        <p:nvPicPr>
          <p:cNvPr id="15" name="Picture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205" y="4667804"/>
            <a:ext cx="756227" cy="75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1"/>
          <p:cNvPicPr>
            <a:picLocks noChangeAspect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914977" y="3611850"/>
            <a:ext cx="497898" cy="49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6"/>
          <p:cNvSpPr>
            <a:spLocks/>
          </p:cNvSpPr>
          <p:nvPr/>
        </p:nvSpPr>
        <p:spPr bwMode="auto">
          <a:xfrm>
            <a:off x="1545652" y="3603446"/>
            <a:ext cx="259773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6276" bIns="0">
            <a:prstTxWarp prst="textNoShape">
              <a:avLst/>
            </a:prstTxWarp>
            <a:spAutoFit/>
          </a:bodyPr>
          <a:lstStyle/>
          <a:p>
            <a:pPr marL="34340"/>
            <a:r>
              <a:rPr lang="en-US" sz="2500" b="1" dirty="0">
                <a:solidFill>
                  <a:srgbClr val="7F7F7F"/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4</a:t>
            </a:r>
            <a:endParaRPr lang="en-US" sz="1000" dirty="0">
              <a:solidFill>
                <a:srgbClr val="7F7F7F"/>
              </a:solidFill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1001315" y="4191228"/>
            <a:ext cx="1888398" cy="35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5" tIns="40812" rIns="81625" bIns="40812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7F7F7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Black SSi Bold" charset="0"/>
              </a:rPr>
              <a:t>Blog Posts </a:t>
            </a:r>
            <a:r>
              <a:rPr lang="en-US" sz="1300" dirty="0">
                <a:solidFill>
                  <a:srgbClr val="7F7F7F"/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/ Month</a:t>
            </a:r>
            <a:endParaRPr lang="en-US" sz="1300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1089118" y="5499615"/>
            <a:ext cx="1721360" cy="35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5" tIns="40812" rIns="81625" bIns="40812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E4287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Black SSi Bold" charset="0"/>
              </a:rPr>
              <a:t>FB Posts </a:t>
            </a:r>
            <a:r>
              <a:rPr lang="en-US" sz="1300" dirty="0"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/ </a:t>
            </a:r>
            <a:r>
              <a:rPr lang="en-US" sz="1300" dirty="0" smtClean="0"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Month</a:t>
            </a:r>
            <a:endParaRPr lang="en-US" sz="1300" dirty="0">
              <a:latin typeface="Calibri" pitchFamily="34" charset="0"/>
            </a:endParaRPr>
          </a:p>
        </p:txBody>
      </p:sp>
      <p:sp>
        <p:nvSpPr>
          <p:cNvPr id="21" name="Rectangle 6"/>
          <p:cNvSpPr>
            <a:spLocks/>
          </p:cNvSpPr>
          <p:nvPr/>
        </p:nvSpPr>
        <p:spPr bwMode="auto">
          <a:xfrm>
            <a:off x="1568743" y="4830290"/>
            <a:ext cx="259773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6276" bIns="0">
            <a:prstTxWarp prst="textNoShape">
              <a:avLst/>
            </a:prstTxWarp>
            <a:spAutoFit/>
          </a:bodyPr>
          <a:lstStyle/>
          <a:p>
            <a:pPr marL="34340"/>
            <a:r>
              <a:rPr lang="en-US" sz="2500" b="1" dirty="0">
                <a:solidFill>
                  <a:srgbClr val="2E4287"/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8</a:t>
            </a:r>
            <a:endParaRPr lang="en-US" sz="1000" dirty="0">
              <a:solidFill>
                <a:srgbClr val="2E4287"/>
              </a:solidFill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2110058" y="3393385"/>
            <a:ext cx="419965" cy="354385"/>
          </a:xfrm>
          <a:prstGeom prst="downArrow">
            <a:avLst/>
          </a:prstGeom>
          <a:solidFill>
            <a:srgbClr val="A6A6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5" tIns="40812" rIns="81625" bIns="40812" anchor="ctr"/>
          <a:lstStyle/>
          <a:p>
            <a:pPr defTabSz="408126">
              <a:defRPr/>
            </a:pPr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2099834" y="4829965"/>
            <a:ext cx="419965" cy="352985"/>
          </a:xfrm>
          <a:prstGeom prst="downArrow">
            <a:avLst/>
          </a:prstGeom>
          <a:solidFill>
            <a:srgbClr val="A6A6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5" tIns="40812" rIns="81625" bIns="40812" anchor="ctr"/>
          <a:lstStyle/>
          <a:p>
            <a:pPr defTabSz="408126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139" y="2093339"/>
            <a:ext cx="3333766" cy="37887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6"/>
          <p:cNvSpPr>
            <a:spLocks/>
          </p:cNvSpPr>
          <p:nvPr/>
        </p:nvSpPr>
        <p:spPr bwMode="auto">
          <a:xfrm>
            <a:off x="1622138" y="1811152"/>
            <a:ext cx="25833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6276" bIns="0">
            <a:prstTxWarp prst="textNoShape">
              <a:avLst/>
            </a:prstTxWarp>
            <a:spAutoFit/>
          </a:bodyPr>
          <a:lstStyle/>
          <a:p>
            <a:pPr marL="34340"/>
            <a:endParaRPr lang="en-US">
              <a:solidFill>
                <a:schemeClr val="bg1">
                  <a:lumMod val="50000"/>
                </a:schemeClr>
              </a:solidFill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  <a:p>
            <a:pPr marL="34340"/>
            <a:r>
              <a:rPr lang="en-US" sz="2500" b="1">
                <a:solidFill>
                  <a:schemeClr val="bg1">
                    <a:lumMod val="50000"/>
                  </a:schemeClr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1</a:t>
            </a:r>
            <a:endParaRPr lang="en-US" sz="1000">
              <a:solidFill>
                <a:schemeClr val="bg1">
                  <a:lumMod val="50000"/>
                </a:schemeClr>
              </a:solidFill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873821" y="2707948"/>
            <a:ext cx="2076738" cy="35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5" tIns="40812" rIns="81625" bIns="40812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Black SSi Bold" charset="0"/>
              </a:rPr>
              <a:t>eBook w/ LP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/ Month</a:t>
            </a:r>
            <a:endParaRPr lang="en-US" dirty="0">
              <a:solidFill>
                <a:schemeClr val="bg1">
                  <a:lumMod val="50000"/>
                </a:schemeClr>
              </a:solidFill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321" y="1966179"/>
            <a:ext cx="545579" cy="74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098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78598" y="178599"/>
            <a:ext cx="8786813" cy="625077"/>
          </a:xfrm>
        </p:spPr>
        <p:txBody>
          <a:bodyPr lIns="81632" tIns="40814" rIns="81632" bIns="40814">
            <a:no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Franklin Gothic Medium" pitchFamily="34" charset="0"/>
                <a:cs typeface="Franklin Gothic Medium"/>
              </a:rPr>
              <a:t>Create Your Content Calendar</a:t>
            </a:r>
          </a:p>
        </p:txBody>
      </p:sp>
      <p:pic>
        <p:nvPicPr>
          <p:cNvPr id="25" name="Picture 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039" y="5390657"/>
            <a:ext cx="971261" cy="99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3"/>
          <p:cNvPicPr>
            <a:picLocks noChangeAspect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782205" y="4461971"/>
            <a:ext cx="756227" cy="75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1"/>
          <p:cNvPicPr>
            <a:picLocks noChangeAspect="1"/>
          </p:cNvPicPr>
          <p:nvPr/>
        </p:nvPicPr>
        <p:blipFill>
          <a:blip r:embed="rId5">
            <a:grayscl/>
          </a:blip>
          <a:srcRect/>
          <a:stretch>
            <a:fillRect/>
          </a:stretch>
        </p:blipFill>
        <p:spPr bwMode="auto">
          <a:xfrm>
            <a:off x="914977" y="3421850"/>
            <a:ext cx="497898" cy="49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6"/>
          <p:cNvSpPr>
            <a:spLocks/>
          </p:cNvSpPr>
          <p:nvPr/>
        </p:nvSpPr>
        <p:spPr bwMode="auto">
          <a:xfrm>
            <a:off x="1545652" y="3413446"/>
            <a:ext cx="259773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6276" bIns="0">
            <a:prstTxWarp prst="textNoShape">
              <a:avLst/>
            </a:prstTxWarp>
            <a:spAutoFit/>
          </a:bodyPr>
          <a:lstStyle/>
          <a:p>
            <a:pPr marL="34340"/>
            <a:r>
              <a:rPr lang="en-US" sz="2500" b="1" dirty="0">
                <a:solidFill>
                  <a:srgbClr val="7F7F7F"/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4</a:t>
            </a:r>
            <a:endParaRPr lang="en-US" sz="1000" dirty="0">
              <a:solidFill>
                <a:srgbClr val="7F7F7F"/>
              </a:solidFill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1001315" y="4001228"/>
            <a:ext cx="1888398" cy="35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5" tIns="40812" rIns="81625" bIns="40812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7F7F7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Black SSi Bold" charset="0"/>
              </a:rPr>
              <a:t>Blog Posts </a:t>
            </a:r>
            <a:r>
              <a:rPr lang="en-US" sz="1300">
                <a:solidFill>
                  <a:srgbClr val="7F7F7F"/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/ Month</a:t>
            </a:r>
            <a:endParaRPr lang="en-US" sz="130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32" name="Rectangle 21"/>
          <p:cNvSpPr>
            <a:spLocks noChangeArrowheads="1"/>
          </p:cNvSpPr>
          <p:nvPr/>
        </p:nvSpPr>
        <p:spPr bwMode="auto">
          <a:xfrm>
            <a:off x="1182669" y="4992948"/>
            <a:ext cx="1721360" cy="35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5" tIns="40812" rIns="81625" bIns="40812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7F7F7F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Black SSi Bold" charset="0"/>
              </a:rPr>
              <a:t>FB Posts </a:t>
            </a:r>
            <a:r>
              <a:rPr lang="en-US" sz="1300" dirty="0">
                <a:solidFill>
                  <a:srgbClr val="7F7F7F"/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/ Month</a:t>
            </a:r>
            <a:endParaRPr lang="en-US" sz="1300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33" name="Rectangle 6"/>
          <p:cNvSpPr>
            <a:spLocks/>
          </p:cNvSpPr>
          <p:nvPr/>
        </p:nvSpPr>
        <p:spPr bwMode="auto">
          <a:xfrm>
            <a:off x="1568743" y="4624457"/>
            <a:ext cx="259773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6276" bIns="0">
            <a:prstTxWarp prst="textNoShape">
              <a:avLst/>
            </a:prstTxWarp>
            <a:spAutoFit/>
          </a:bodyPr>
          <a:lstStyle/>
          <a:p>
            <a:pPr marL="34340"/>
            <a:r>
              <a:rPr lang="en-US" sz="2500" b="1">
                <a:solidFill>
                  <a:srgbClr val="7F7F7F"/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8</a:t>
            </a:r>
            <a:endParaRPr lang="en-US" sz="1000">
              <a:solidFill>
                <a:srgbClr val="7F7F7F"/>
              </a:solidFill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1389673" y="6015484"/>
            <a:ext cx="1516226" cy="35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5" tIns="40812" rIns="81625" bIns="40812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1FA2E6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Black SSi Bold" charset="0"/>
              </a:rPr>
              <a:t>Tweets </a:t>
            </a:r>
            <a:r>
              <a:rPr lang="en-US" sz="1300" dirty="0"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/ month</a:t>
            </a:r>
            <a:endParaRPr lang="en-US" sz="1300" dirty="0">
              <a:latin typeface="Calibri" pitchFamily="34" charset="0"/>
            </a:endParaRPr>
          </a:p>
        </p:txBody>
      </p:sp>
      <p:sp>
        <p:nvSpPr>
          <p:cNvPr id="35" name="Rectangle 6"/>
          <p:cNvSpPr>
            <a:spLocks/>
          </p:cNvSpPr>
          <p:nvPr/>
        </p:nvSpPr>
        <p:spPr bwMode="auto">
          <a:xfrm>
            <a:off x="1578845" y="5645592"/>
            <a:ext cx="520989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6276" bIns="0">
            <a:prstTxWarp prst="textNoShape">
              <a:avLst/>
            </a:prstTxWarp>
            <a:spAutoFit/>
          </a:bodyPr>
          <a:lstStyle/>
          <a:p>
            <a:pPr marL="34340"/>
            <a:r>
              <a:rPr lang="en-US" sz="2500" b="1">
                <a:solidFill>
                  <a:srgbClr val="1FA2E6"/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16</a:t>
            </a:r>
            <a:endParaRPr lang="en-US" sz="1000">
              <a:solidFill>
                <a:srgbClr val="1FA2E6"/>
              </a:solidFill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2110058" y="3440885"/>
            <a:ext cx="419965" cy="354385"/>
          </a:xfrm>
          <a:prstGeom prst="downArrow">
            <a:avLst/>
          </a:prstGeom>
          <a:solidFill>
            <a:srgbClr val="A6A6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5" tIns="40812" rIns="81625" bIns="40812" anchor="ctr"/>
          <a:lstStyle/>
          <a:p>
            <a:pPr defTabSz="408126">
              <a:defRPr/>
            </a:pPr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2123584" y="4624132"/>
            <a:ext cx="419965" cy="352985"/>
          </a:xfrm>
          <a:prstGeom prst="downArrow">
            <a:avLst/>
          </a:prstGeom>
          <a:solidFill>
            <a:srgbClr val="A6A6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5" tIns="40812" rIns="81625" bIns="40812" anchor="ctr"/>
          <a:lstStyle/>
          <a:p>
            <a:pPr defTabSz="408126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2099834" y="5649945"/>
            <a:ext cx="419965" cy="354385"/>
          </a:xfrm>
          <a:prstGeom prst="downArrow">
            <a:avLst/>
          </a:prstGeom>
          <a:solidFill>
            <a:srgbClr val="A6A6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5" tIns="40812" rIns="81625" bIns="40812" anchor="ctr"/>
          <a:lstStyle/>
          <a:p>
            <a:pPr defTabSz="408126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976" y="1675785"/>
            <a:ext cx="2930560" cy="4339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6"/>
          <p:cNvSpPr>
            <a:spLocks/>
          </p:cNvSpPr>
          <p:nvPr/>
        </p:nvSpPr>
        <p:spPr bwMode="auto">
          <a:xfrm>
            <a:off x="1622138" y="1811152"/>
            <a:ext cx="25833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6276" bIns="0">
            <a:prstTxWarp prst="textNoShape">
              <a:avLst/>
            </a:prstTxWarp>
            <a:spAutoFit/>
          </a:bodyPr>
          <a:lstStyle/>
          <a:p>
            <a:pPr marL="34340"/>
            <a:endParaRPr lang="en-US">
              <a:solidFill>
                <a:schemeClr val="bg1">
                  <a:lumMod val="50000"/>
                </a:schemeClr>
              </a:solidFill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  <a:p>
            <a:pPr marL="34340"/>
            <a:r>
              <a:rPr lang="en-US" sz="2500" b="1">
                <a:solidFill>
                  <a:schemeClr val="bg1">
                    <a:lumMod val="50000"/>
                  </a:schemeClr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1</a:t>
            </a:r>
            <a:endParaRPr lang="en-US" sz="1000">
              <a:solidFill>
                <a:schemeClr val="bg1">
                  <a:lumMod val="50000"/>
                </a:schemeClr>
              </a:solidFill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873821" y="2707948"/>
            <a:ext cx="2076738" cy="35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5" tIns="40812" rIns="81625" bIns="40812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Black SSi Bold" charset="0"/>
              </a:rPr>
              <a:t>eBook w/ LP </a:t>
            </a: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/ Month</a:t>
            </a:r>
            <a:endParaRPr lang="en-US" dirty="0">
              <a:solidFill>
                <a:schemeClr val="bg1">
                  <a:lumMod val="50000"/>
                </a:schemeClr>
              </a:solidFill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321" y="1966179"/>
            <a:ext cx="545579" cy="74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892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78598" y="178599"/>
            <a:ext cx="8786813" cy="625077"/>
          </a:xfrm>
        </p:spPr>
        <p:txBody>
          <a:bodyPr lIns="81632" tIns="40814" rIns="81632" bIns="40814">
            <a:no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Franklin Gothic Medium" pitchFamily="34" charset="0"/>
                <a:cs typeface="Franklin Gothic Medium"/>
              </a:rPr>
              <a:t>Create Your Content Calendar</a:t>
            </a:r>
          </a:p>
        </p:txBody>
      </p:sp>
      <p:pic>
        <p:nvPicPr>
          <p:cNvPr id="20" name="Picture 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164" y="5073989"/>
            <a:ext cx="971261" cy="99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0332" y="4145304"/>
            <a:ext cx="756227" cy="75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3102" y="3342683"/>
            <a:ext cx="497898" cy="49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6"/>
          <p:cNvSpPr>
            <a:spLocks/>
          </p:cNvSpPr>
          <p:nvPr/>
        </p:nvSpPr>
        <p:spPr bwMode="auto">
          <a:xfrm>
            <a:off x="1533777" y="3334280"/>
            <a:ext cx="259773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6276" bIns="0">
            <a:prstTxWarp prst="textNoShape">
              <a:avLst/>
            </a:prstTxWarp>
            <a:spAutoFit/>
          </a:bodyPr>
          <a:lstStyle/>
          <a:p>
            <a:pPr marL="34340"/>
            <a:r>
              <a:rPr lang="en-US" sz="2500" b="1">
                <a:solidFill>
                  <a:srgbClr val="E46C0A"/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4</a:t>
            </a:r>
            <a:endParaRPr lang="en-US" sz="1000">
              <a:solidFill>
                <a:srgbClr val="E46C0A"/>
              </a:solidFill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01315" y="3747895"/>
            <a:ext cx="1888398" cy="359420"/>
          </a:xfrm>
          <a:prstGeom prst="rect">
            <a:avLst/>
          </a:prstGeom>
        </p:spPr>
        <p:txBody>
          <a:bodyPr wrap="none" lIns="81625" tIns="40812" rIns="81625" bIns="40812">
            <a:spAutoFit/>
          </a:bodyPr>
          <a:lstStyle/>
          <a:p>
            <a:pPr defTabSz="408126"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VAG Rounded Std Bold"/>
                <a:ea typeface="ＭＳ Ｐゴシック" charset="0"/>
                <a:cs typeface="VAG Rounded Std Bold"/>
                <a:sym typeface="VAG Rounded Black SSi Bold" charset="0"/>
              </a:rPr>
              <a:t>Blog Posts </a:t>
            </a:r>
            <a:r>
              <a:rPr lang="en-US" sz="1300" dirty="0">
                <a:latin typeface="VAG Rounded Std Light"/>
                <a:ea typeface="ＭＳ Ｐゴシック" charset="0"/>
                <a:cs typeface="VAG Rounded Std Light"/>
                <a:sym typeface="VAG Rounded Black SSi Bold" charset="0"/>
              </a:rPr>
              <a:t>/ Month</a:t>
            </a:r>
            <a:endParaRPr lang="en-US" sz="1300" dirty="0"/>
          </a:p>
        </p:txBody>
      </p:sp>
      <p:sp>
        <p:nvSpPr>
          <p:cNvPr id="42" name="Rectangle 21"/>
          <p:cNvSpPr>
            <a:spLocks noChangeArrowheads="1"/>
          </p:cNvSpPr>
          <p:nvPr/>
        </p:nvSpPr>
        <p:spPr bwMode="auto">
          <a:xfrm>
            <a:off x="1126639" y="4739615"/>
            <a:ext cx="1721360" cy="35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5" tIns="40812" rIns="81625" bIns="40812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E4287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Black SSi Bold" charset="0"/>
              </a:rPr>
              <a:t>FB Posts </a:t>
            </a:r>
            <a:r>
              <a:rPr lang="en-US" sz="1300" dirty="0"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/ month</a:t>
            </a:r>
            <a:endParaRPr lang="en-US" sz="1300" dirty="0">
              <a:latin typeface="Calibri" pitchFamily="34" charset="0"/>
            </a:endParaRPr>
          </a:p>
        </p:txBody>
      </p:sp>
      <p:sp>
        <p:nvSpPr>
          <p:cNvPr id="43" name="Rectangle 6"/>
          <p:cNvSpPr>
            <a:spLocks/>
          </p:cNvSpPr>
          <p:nvPr/>
        </p:nvSpPr>
        <p:spPr bwMode="auto">
          <a:xfrm>
            <a:off x="1556868" y="4307790"/>
            <a:ext cx="259773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6276" bIns="0">
            <a:prstTxWarp prst="textNoShape">
              <a:avLst/>
            </a:prstTxWarp>
            <a:spAutoFit/>
          </a:bodyPr>
          <a:lstStyle/>
          <a:p>
            <a:pPr marL="34340"/>
            <a:r>
              <a:rPr lang="en-US" sz="2500" b="1">
                <a:solidFill>
                  <a:srgbClr val="2E4287"/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8</a:t>
            </a:r>
            <a:endParaRPr lang="en-US" sz="1000">
              <a:solidFill>
                <a:srgbClr val="2E4287"/>
              </a:solidFill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1361114" y="5762151"/>
            <a:ext cx="1576188" cy="35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5" tIns="40812" rIns="81625" bIns="40812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1FA2E6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Black SSi Bold" charset="0"/>
              </a:rPr>
              <a:t> Tweets </a:t>
            </a:r>
            <a:r>
              <a:rPr lang="en-US" sz="1300" dirty="0"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/ month</a:t>
            </a:r>
            <a:endParaRPr lang="en-US" sz="1300" dirty="0">
              <a:latin typeface="Calibri" pitchFamily="34" charset="0"/>
            </a:endParaRPr>
          </a:p>
        </p:txBody>
      </p:sp>
      <p:sp>
        <p:nvSpPr>
          <p:cNvPr id="45" name="Rectangle 6"/>
          <p:cNvSpPr>
            <a:spLocks/>
          </p:cNvSpPr>
          <p:nvPr/>
        </p:nvSpPr>
        <p:spPr bwMode="auto">
          <a:xfrm>
            <a:off x="1566970" y="5328925"/>
            <a:ext cx="520989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6276" bIns="0">
            <a:prstTxWarp prst="textNoShape">
              <a:avLst/>
            </a:prstTxWarp>
            <a:spAutoFit/>
          </a:bodyPr>
          <a:lstStyle/>
          <a:p>
            <a:pPr marL="34340"/>
            <a:r>
              <a:rPr lang="en-US" sz="2500" b="1">
                <a:solidFill>
                  <a:srgbClr val="1FA2E6"/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16</a:t>
            </a:r>
            <a:endParaRPr lang="en-US" sz="1000">
              <a:solidFill>
                <a:srgbClr val="1FA2E6"/>
              </a:solidFill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</p:txBody>
      </p:sp>
      <p:sp>
        <p:nvSpPr>
          <p:cNvPr id="46" name="Down Arrow 45"/>
          <p:cNvSpPr/>
          <p:nvPr/>
        </p:nvSpPr>
        <p:spPr>
          <a:xfrm>
            <a:off x="2205061" y="3409218"/>
            <a:ext cx="419965" cy="354385"/>
          </a:xfrm>
          <a:prstGeom prst="downArrow">
            <a:avLst/>
          </a:prstGeom>
          <a:solidFill>
            <a:srgbClr val="A8000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5" tIns="40812" rIns="81625" bIns="40812" anchor="ctr"/>
          <a:lstStyle/>
          <a:p>
            <a:pPr defTabSz="408126">
              <a:defRPr/>
            </a:pPr>
            <a:endParaRPr lang="en-US"/>
          </a:p>
        </p:txBody>
      </p:sp>
      <p:sp>
        <p:nvSpPr>
          <p:cNvPr id="47" name="Down Arrow 46"/>
          <p:cNvSpPr/>
          <p:nvPr/>
        </p:nvSpPr>
        <p:spPr>
          <a:xfrm>
            <a:off x="2206709" y="4323298"/>
            <a:ext cx="419965" cy="352985"/>
          </a:xfrm>
          <a:prstGeom prst="downArrow">
            <a:avLst/>
          </a:prstGeom>
          <a:solidFill>
            <a:srgbClr val="FC591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5" tIns="40812" rIns="81625" bIns="40812" anchor="ctr"/>
          <a:lstStyle/>
          <a:p>
            <a:pPr defTabSz="408126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Down Arrow 47"/>
          <p:cNvSpPr/>
          <p:nvPr/>
        </p:nvSpPr>
        <p:spPr>
          <a:xfrm>
            <a:off x="2206709" y="5317445"/>
            <a:ext cx="419965" cy="35438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5" tIns="40812" rIns="81625" bIns="40812" anchor="ctr"/>
          <a:lstStyle/>
          <a:p>
            <a:pPr defTabSz="408126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7029" y="2029814"/>
            <a:ext cx="4832025" cy="367426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6"/>
          <p:cNvSpPr>
            <a:spLocks/>
          </p:cNvSpPr>
          <p:nvPr/>
        </p:nvSpPr>
        <p:spPr bwMode="auto">
          <a:xfrm>
            <a:off x="1622138" y="1811152"/>
            <a:ext cx="25833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6276" bIns="0">
            <a:prstTxWarp prst="textNoShape">
              <a:avLst/>
            </a:prstTxWarp>
            <a:spAutoFit/>
          </a:bodyPr>
          <a:lstStyle/>
          <a:p>
            <a:pPr marL="34340"/>
            <a:endParaRPr lang="en-US"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  <a:p>
            <a:pPr marL="34340"/>
            <a:r>
              <a:rPr lang="en-US" sz="2500" b="1">
                <a:solidFill>
                  <a:srgbClr val="800000"/>
                </a:solidFill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1</a:t>
            </a:r>
            <a:endParaRPr lang="en-US" sz="1000">
              <a:latin typeface="VAG Rounded Std Light" charset="0"/>
              <a:ea typeface="ＭＳ Ｐゴシック" charset="0"/>
              <a:cs typeface="VAG Rounded Std Light" charset="0"/>
              <a:sym typeface="VAG Rounded Black SSi Bold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873821" y="2707948"/>
            <a:ext cx="2076738" cy="35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1625" tIns="40812" rIns="81625" bIns="40812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VAG Rounded Std Bold" charset="0"/>
                <a:ea typeface="ＭＳ Ｐゴシック" charset="0"/>
                <a:cs typeface="ＭＳ Ｐゴシック" charset="0"/>
                <a:sym typeface="VAG Rounded Black SSi Bold" charset="0"/>
              </a:rPr>
              <a:t>eBook w/ LP </a:t>
            </a:r>
            <a:r>
              <a:rPr lang="en-US" sz="1300" dirty="0">
                <a:latin typeface="VAG Rounded Std Light" charset="0"/>
                <a:ea typeface="ＭＳ Ｐゴシック" charset="0"/>
                <a:cs typeface="VAG Rounded Std Light" charset="0"/>
                <a:sym typeface="VAG Rounded Black SSi Bold" charset="0"/>
              </a:rPr>
              <a:t>/ Month</a:t>
            </a:r>
            <a:endParaRPr lang="en-US" dirty="0">
              <a:latin typeface="VAG Rounded Std Light" charset="0"/>
              <a:ea typeface="VAG Rounded Std Light" charset="0"/>
              <a:cs typeface="VAG Rounded Std Light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321" y="1966179"/>
            <a:ext cx="545579" cy="74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238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86062" y="-175372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  <a:latin typeface="Franklin Gothic Medium"/>
                <a:cs typeface="Franklin Gothic Medium"/>
              </a:rPr>
              <a:t>The Marketing SLA</a:t>
            </a:r>
            <a:endParaRPr lang="en-US" sz="1800" b="1" dirty="0" smtClean="0">
              <a:solidFill>
                <a:schemeClr val="accent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8240" name="TextBox 12"/>
          <p:cNvSpPr txBox="1">
            <a:spLocks noChangeArrowheads="1"/>
          </p:cNvSpPr>
          <p:nvPr/>
        </p:nvSpPr>
        <p:spPr bwMode="auto">
          <a:xfrm>
            <a:off x="100247" y="5572457"/>
            <a:ext cx="1925565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900" i="1" dirty="0">
              <a:solidFill>
                <a:srgbClr val="3B3B3B"/>
              </a:solidFill>
            </a:endParaRPr>
          </a:p>
          <a:p>
            <a:pPr eaLnBrk="1" hangingPunct="1"/>
            <a:r>
              <a:rPr lang="en-US" sz="900" i="1" dirty="0">
                <a:solidFill>
                  <a:srgbClr val="3B3B3B"/>
                </a:solidFill>
              </a:rPr>
              <a:t>* Data has been altered from actual </a:t>
            </a:r>
            <a:r>
              <a:rPr lang="en-US" sz="900" i="1" dirty="0" err="1">
                <a:solidFill>
                  <a:srgbClr val="3B3B3B"/>
                </a:solidFill>
              </a:rPr>
              <a:t>HubSpot</a:t>
            </a:r>
            <a:r>
              <a:rPr lang="en-US" sz="900" i="1" dirty="0">
                <a:solidFill>
                  <a:srgbClr val="3B3B3B"/>
                </a:solidFill>
              </a:rPr>
              <a:t> data for the purposes of this presentation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103918"/>
              </p:ext>
            </p:extLst>
          </p:nvPr>
        </p:nvGraphicFramePr>
        <p:xfrm>
          <a:off x="190165" y="1187011"/>
          <a:ext cx="4287200" cy="245568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71800"/>
                <a:gridCol w="1071800"/>
                <a:gridCol w="1071800"/>
                <a:gridCol w="1071800"/>
              </a:tblGrid>
              <a:tr h="781354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Franklin Gothic Medium"/>
                          <a:cs typeface="Franklin Gothic Medium"/>
                        </a:rPr>
                        <a:t>Buyer</a:t>
                      </a:r>
                      <a:r>
                        <a:rPr lang="en-US" sz="1400" b="0" baseline="0" dirty="0" smtClean="0">
                          <a:latin typeface="Franklin Gothic Medium"/>
                          <a:cs typeface="Franklin Gothic Medium"/>
                        </a:rPr>
                        <a:t> </a:t>
                      </a:r>
                      <a:r>
                        <a:rPr lang="en-US" sz="1400" b="0" dirty="0" smtClean="0">
                          <a:latin typeface="Franklin Gothic Medium"/>
                          <a:cs typeface="Franklin Gothic Medium"/>
                        </a:rPr>
                        <a:t>Journey</a:t>
                      </a:r>
                      <a:r>
                        <a:rPr lang="en-US" sz="1400" b="0" baseline="0" dirty="0" smtClean="0">
                          <a:latin typeface="Franklin Gothic Medium"/>
                          <a:cs typeface="Franklin Gothic Medium"/>
                        </a:rPr>
                        <a:t> </a:t>
                      </a:r>
                      <a:r>
                        <a:rPr lang="en-US" sz="1400" b="0" dirty="0" smtClean="0">
                          <a:latin typeface="Franklin Gothic Medium"/>
                          <a:cs typeface="Franklin Gothic Medium"/>
                        </a:rPr>
                        <a:t>State</a:t>
                      </a:r>
                      <a:endParaRPr lang="en-US" sz="1400" b="0" dirty="0">
                        <a:latin typeface="Franklin Gothic Medium"/>
                        <a:cs typeface="Franklin Gothic Medium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Franklin Gothic Medium"/>
                          <a:cs typeface="Franklin Gothic Medium"/>
                        </a:rPr>
                        <a:t>Customer</a:t>
                      </a:r>
                      <a:r>
                        <a:rPr lang="en-US" sz="1400" b="0" baseline="0" dirty="0" smtClean="0">
                          <a:latin typeface="Franklin Gothic Medium"/>
                          <a:cs typeface="Franklin Gothic Medium"/>
                        </a:rPr>
                        <a:t> Conversion %</a:t>
                      </a:r>
                      <a:endParaRPr lang="en-US" sz="1400" b="0" dirty="0">
                        <a:latin typeface="Franklin Gothic Medium"/>
                        <a:cs typeface="Franklin Gothic Medium"/>
                      </a:endParaRPr>
                    </a:p>
                  </a:txBody>
                  <a:tcPr marT="60960" marB="60960" anchor="ctr">
                    <a:lnT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Franklin Gothic Medium"/>
                          <a:cs typeface="Franklin Gothic Medium"/>
                        </a:rPr>
                        <a:t>Revenue per Customer</a:t>
                      </a:r>
                      <a:endParaRPr lang="en-US" sz="1400" b="0" dirty="0">
                        <a:latin typeface="Franklin Gothic Medium"/>
                        <a:cs typeface="Franklin Gothic Medium"/>
                      </a:endParaRPr>
                    </a:p>
                  </a:txBody>
                  <a:tcPr marT="60960" marB="60960" anchor="ctr">
                    <a:lnT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Franklin Gothic Medium"/>
                          <a:cs typeface="Franklin Gothic Medium"/>
                        </a:rPr>
                        <a:t>Lead Value</a:t>
                      </a:r>
                      <a:endParaRPr lang="en-US" sz="1400" b="0" dirty="0">
                        <a:latin typeface="Franklin Gothic Medium"/>
                        <a:cs typeface="Franklin Gothic Medium"/>
                      </a:endParaRPr>
                    </a:p>
                  </a:txBody>
                  <a:tcPr marT="60960" marB="60960" anchor="ctr">
                    <a:lnR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581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Problem Education</a:t>
                      </a:r>
                      <a:endParaRPr lang="en-US" sz="1400" b="1" dirty="0">
                        <a:latin typeface="Franklin Gothic Book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$40K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$400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>
                    <a:lnR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581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Solution Research</a:t>
                      </a:r>
                      <a:endParaRPr lang="en-US" sz="1400" b="1" dirty="0">
                        <a:latin typeface="Franklin Gothic Book" pitchFamily="34" charset="0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$40K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$2K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>
                    <a:lnR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581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Solution Selection</a:t>
                      </a:r>
                      <a:endParaRPr lang="en-US" sz="1400" b="1" dirty="0">
                        <a:latin typeface="Franklin Gothic Book" pitchFamily="34" charset="0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>
                    <a:lnB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$40K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>
                    <a:lnB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$8K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>
                    <a:lnR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997897" y="790706"/>
            <a:ext cx="23006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rgbClr val="3B3B3B"/>
                </a:solidFill>
                <a:latin typeface="Franklin Gothic Medium"/>
                <a:cs typeface="Franklin Gothic Medium"/>
              </a:rPr>
              <a:t>Small Business Persona</a:t>
            </a:r>
            <a:endParaRPr lang="en-US" sz="1600" dirty="0">
              <a:solidFill>
                <a:srgbClr val="3B3B3B"/>
              </a:solidFill>
              <a:latin typeface="Franklin Gothic Medium"/>
              <a:cs typeface="Franklin Gothic Medium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065053"/>
              </p:ext>
            </p:extLst>
          </p:nvPr>
        </p:nvGraphicFramePr>
        <p:xfrm>
          <a:off x="4705303" y="1187011"/>
          <a:ext cx="4216864" cy="245568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54216"/>
                <a:gridCol w="1054216"/>
                <a:gridCol w="1054216"/>
                <a:gridCol w="1054216"/>
              </a:tblGrid>
              <a:tr h="77641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Franklin Gothic Medium"/>
                          <a:cs typeface="Franklin Gothic Medium"/>
                        </a:rPr>
                        <a:t>Buyer Journey State</a:t>
                      </a:r>
                      <a:endParaRPr lang="en-US" sz="1400" b="0" dirty="0">
                        <a:latin typeface="Franklin Gothic Medium"/>
                        <a:cs typeface="Franklin Gothic Medium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Franklin Gothic Medium"/>
                          <a:cs typeface="Franklin Gothic Medium"/>
                        </a:rPr>
                        <a:t>Customer</a:t>
                      </a:r>
                      <a:r>
                        <a:rPr lang="en-US" sz="1400" b="0" baseline="0" dirty="0" smtClean="0">
                          <a:latin typeface="Franklin Gothic Medium"/>
                          <a:cs typeface="Franklin Gothic Medium"/>
                        </a:rPr>
                        <a:t> Conversion %</a:t>
                      </a:r>
                      <a:endParaRPr lang="en-US" sz="1400" b="0" dirty="0">
                        <a:latin typeface="Franklin Gothic Medium"/>
                        <a:cs typeface="Franklin Gothic Medium"/>
                      </a:endParaRPr>
                    </a:p>
                  </a:txBody>
                  <a:tcPr marT="60960" marB="60960" anchor="ctr">
                    <a:lnT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Franklin Gothic Medium"/>
                          <a:cs typeface="Franklin Gothic Medium"/>
                        </a:rPr>
                        <a:t>Revenue per Customer</a:t>
                      </a:r>
                      <a:endParaRPr lang="en-US" sz="1400" b="0" dirty="0">
                        <a:latin typeface="Franklin Gothic Medium"/>
                        <a:cs typeface="Franklin Gothic Medium"/>
                      </a:endParaRPr>
                    </a:p>
                  </a:txBody>
                  <a:tcPr marT="60960" marB="60960" anchor="ctr">
                    <a:lnT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Franklin Gothic Medium"/>
                          <a:cs typeface="Franklin Gothic Medium"/>
                        </a:rPr>
                        <a:t>Lead Value</a:t>
                      </a:r>
                      <a:endParaRPr lang="en-US" sz="1400" b="0" dirty="0">
                        <a:latin typeface="Franklin Gothic Medium"/>
                        <a:cs typeface="Franklin Gothic Medium"/>
                      </a:endParaRPr>
                    </a:p>
                  </a:txBody>
                  <a:tcPr marT="60960" marB="60960" anchor="ctr">
                    <a:lnR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597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Problem Education</a:t>
                      </a:r>
                      <a:endParaRPr lang="en-US" sz="1400" b="1" dirty="0">
                        <a:latin typeface="Franklin Gothic Book" pitchFamily="34" charset="0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$200K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$4K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>
                    <a:lnR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597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Solution Research</a:t>
                      </a:r>
                      <a:endParaRPr lang="en-US" sz="1400" b="1" dirty="0">
                        <a:latin typeface="Franklin Gothic Book" pitchFamily="34" charset="0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$200K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$12K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>
                    <a:lnR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597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Solution Selection</a:t>
                      </a:r>
                      <a:endParaRPr lang="en-US" sz="1400" b="1" dirty="0">
                        <a:latin typeface="Franklin Gothic Book" pitchFamily="34" charset="0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25%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>
                    <a:lnB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$200K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>
                    <a:lnB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$50K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>
                    <a:lnR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5745863" y="790706"/>
            <a:ext cx="19543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rgbClr val="3B3B3B"/>
                </a:solidFill>
                <a:latin typeface="Franklin Gothic Medium"/>
                <a:cs typeface="Franklin Gothic Medium"/>
              </a:rPr>
              <a:t>Mid-Market Persona</a:t>
            </a:r>
            <a:endParaRPr lang="en-US" sz="1600" dirty="0">
              <a:solidFill>
                <a:srgbClr val="3B3B3B"/>
              </a:solidFill>
              <a:latin typeface="Franklin Gothic Medium"/>
              <a:cs typeface="Franklin Gothic Medium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670412"/>
              </p:ext>
            </p:extLst>
          </p:nvPr>
        </p:nvGraphicFramePr>
        <p:xfrm>
          <a:off x="2160957" y="4173328"/>
          <a:ext cx="4660920" cy="244529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65230"/>
                <a:gridCol w="1165230"/>
                <a:gridCol w="1165230"/>
                <a:gridCol w="1165230"/>
              </a:tblGrid>
              <a:tr h="7196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/>
                          <a:cs typeface="Franklin Gothic Medium"/>
                        </a:rPr>
                        <a:t>Buyer Journey State</a:t>
                      </a:r>
                      <a:endParaRPr lang="en-US" sz="1400" dirty="0">
                        <a:latin typeface="Franklin Gothic Medium"/>
                        <a:cs typeface="Franklin Gothic Medium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/>
                          <a:cs typeface="Franklin Gothic Medium"/>
                        </a:rPr>
                        <a:t>Customer</a:t>
                      </a:r>
                      <a:r>
                        <a:rPr lang="en-US" sz="1400" baseline="0" dirty="0" smtClean="0">
                          <a:latin typeface="Franklin Gothic Medium"/>
                          <a:cs typeface="Franklin Gothic Medium"/>
                        </a:rPr>
                        <a:t> Conversion %</a:t>
                      </a:r>
                      <a:endParaRPr lang="en-US" sz="1400" dirty="0">
                        <a:latin typeface="Franklin Gothic Medium"/>
                        <a:cs typeface="Franklin Gothic Medium"/>
                      </a:endParaRPr>
                    </a:p>
                  </a:txBody>
                  <a:tcPr marT="60960" marB="60960" anchor="ctr">
                    <a:lnT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/>
                          <a:cs typeface="Franklin Gothic Medium"/>
                        </a:rPr>
                        <a:t>Revenue per Customer</a:t>
                      </a:r>
                      <a:endParaRPr lang="en-US" sz="1400" dirty="0">
                        <a:latin typeface="Franklin Gothic Medium"/>
                        <a:cs typeface="Franklin Gothic Medium"/>
                      </a:endParaRPr>
                    </a:p>
                  </a:txBody>
                  <a:tcPr marT="60960" marB="60960" anchor="ctr">
                    <a:lnT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/>
                          <a:cs typeface="Franklin Gothic Medium"/>
                        </a:rPr>
                        <a:t>Lead Value</a:t>
                      </a:r>
                      <a:endParaRPr lang="en-US" sz="1400" dirty="0">
                        <a:latin typeface="Franklin Gothic Medium"/>
                        <a:cs typeface="Franklin Gothic Medium"/>
                      </a:endParaRPr>
                    </a:p>
                  </a:txBody>
                  <a:tcPr marT="60960" marB="60960" anchor="ctr">
                    <a:lnR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6109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Problem Education</a:t>
                      </a:r>
                      <a:endParaRPr lang="en-US" sz="1400" b="1" dirty="0">
                        <a:latin typeface="Franklin Gothic Book" pitchFamily="34" charset="0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$700K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$21K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>
                    <a:lnR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6109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Solution Research</a:t>
                      </a:r>
                      <a:endParaRPr lang="en-US" sz="1400" b="1" dirty="0">
                        <a:latin typeface="Franklin Gothic Book" pitchFamily="34" charset="0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$700K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$70K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>
                    <a:lnR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6109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Solution Selection</a:t>
                      </a:r>
                      <a:endParaRPr lang="en-US" sz="1400" b="1" dirty="0">
                        <a:latin typeface="Franklin Gothic Book" pitchFamily="34" charset="0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30%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>
                    <a:lnB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$700K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>
                    <a:lnB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$210K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T="60960" marB="60960" anchor="ctr">
                    <a:lnR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37521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3402253" y="3740376"/>
            <a:ext cx="18646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600" dirty="0" smtClean="0">
                <a:solidFill>
                  <a:srgbClr val="3B3B3B"/>
                </a:solidFill>
                <a:latin typeface="Franklin Gothic Medium"/>
                <a:cs typeface="Franklin Gothic Medium"/>
              </a:rPr>
              <a:t>Enterprise Persona</a:t>
            </a:r>
            <a:endParaRPr lang="en-US" sz="1600" dirty="0">
              <a:solidFill>
                <a:srgbClr val="3B3B3B"/>
              </a:solidFill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7381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0" grpId="0" animBg="1"/>
      <p:bldP spid="13" grpId="0"/>
      <p:bldP spid="15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8"/>
          <p:cNvSpPr txBox="1">
            <a:spLocks noChangeArrowheads="1"/>
          </p:cNvSpPr>
          <p:nvPr/>
        </p:nvSpPr>
        <p:spPr bwMode="auto">
          <a:xfrm>
            <a:off x="118855" y="6167633"/>
            <a:ext cx="6403287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100" i="1" dirty="0" smtClean="0">
                <a:solidFill>
                  <a:srgbClr val="3B3B3B"/>
                </a:solidFill>
                <a:latin typeface="Franklin Gothic Book"/>
                <a:cs typeface="Franklin Gothic Book"/>
              </a:rPr>
              <a:t>* </a:t>
            </a:r>
            <a:r>
              <a:rPr lang="en-US" sz="1100" i="1" dirty="0">
                <a:solidFill>
                  <a:srgbClr val="3B3B3B"/>
                </a:solidFill>
                <a:latin typeface="Franklin Gothic Book"/>
                <a:cs typeface="Franklin Gothic Book"/>
              </a:rPr>
              <a:t>Data has been altered from actual HubSpot data for the purposes of this </a:t>
            </a:r>
            <a:r>
              <a:rPr lang="en-US" sz="1100" i="1" dirty="0" smtClean="0">
                <a:solidFill>
                  <a:srgbClr val="3B3B3B"/>
                </a:solidFill>
                <a:latin typeface="Franklin Gothic Book"/>
                <a:cs typeface="Franklin Gothic Book"/>
              </a:rPr>
              <a:t>presentation.</a:t>
            </a:r>
            <a:endParaRPr lang="en-US" sz="1100" i="1" dirty="0">
              <a:solidFill>
                <a:srgbClr val="3B3B3B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6709049"/>
              </p:ext>
            </p:extLst>
          </p:nvPr>
        </p:nvGraphicFramePr>
        <p:xfrm>
          <a:off x="615461" y="1090242"/>
          <a:ext cx="7693270" cy="5044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486062" y="-175372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  <a:latin typeface="Franklin Gothic Medium"/>
                <a:cs typeface="Franklin Gothic Medium"/>
              </a:rPr>
              <a:t>The Sales SLA</a:t>
            </a:r>
            <a:endParaRPr lang="en-US" sz="1800" b="1" dirty="0" smtClean="0">
              <a:solidFill>
                <a:schemeClr val="accent1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9103" y="386189"/>
            <a:ext cx="8915400" cy="1143000"/>
          </a:xfrm>
          <a:prstGeom prst="rect">
            <a:avLst/>
          </a:prstGeom>
        </p:spPr>
        <p:txBody>
          <a:bodyPr vert="horz" lIns="73472" tIns="36736" rIns="73472" bIns="36736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rgbClr val="414141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US" sz="2000" b="1" i="1" dirty="0" smtClean="0">
                <a:solidFill>
                  <a:srgbClr val="F37521"/>
                </a:solidFill>
                <a:latin typeface="Franklin Gothic Book" pitchFamily="34" charset="0"/>
              </a:rPr>
              <a:t>Calculate the ideal number of sales attempts for each type of lead </a:t>
            </a:r>
          </a:p>
        </p:txBody>
      </p:sp>
    </p:spTree>
    <p:extLst>
      <p:ext uri="{BB962C8B-B14F-4D97-AF65-F5344CB8AC3E}">
        <p14:creationId xmlns:p14="http://schemas.microsoft.com/office/powerpoint/2010/main" val="17010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Graphic spid="25" grpId="0">
        <p:bldAsOne/>
      </p:bldGraphic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1"/>
                </a:solidFill>
                <a:latin typeface="Franklin Gothic Medium"/>
                <a:cs typeface="Franklin Gothic Medium"/>
              </a:rPr>
              <a:t>Daily Accountability for the SLA</a:t>
            </a:r>
          </a:p>
        </p:txBody>
      </p:sp>
      <p:sp>
        <p:nvSpPr>
          <p:cNvPr id="10243" name="TextBox 8"/>
          <p:cNvSpPr txBox="1">
            <a:spLocks noChangeArrowheads="1"/>
          </p:cNvSpPr>
          <p:nvPr/>
        </p:nvSpPr>
        <p:spPr bwMode="auto">
          <a:xfrm>
            <a:off x="76200" y="6031480"/>
            <a:ext cx="67056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1000" i="1" dirty="0">
              <a:solidFill>
                <a:srgbClr val="3B3B3B"/>
              </a:solidFill>
            </a:endParaRPr>
          </a:p>
          <a:p>
            <a:pPr eaLnBrk="1" hangingPunct="1"/>
            <a:r>
              <a:rPr lang="en-US" sz="1000" i="1" dirty="0">
                <a:solidFill>
                  <a:srgbClr val="3B3B3B"/>
                </a:solidFill>
              </a:rPr>
              <a:t>* Data has been altered from actual </a:t>
            </a:r>
            <a:r>
              <a:rPr lang="en-US" sz="1000" i="1" dirty="0" err="1">
                <a:solidFill>
                  <a:srgbClr val="3B3B3B"/>
                </a:solidFill>
              </a:rPr>
              <a:t>HubSpot</a:t>
            </a:r>
            <a:r>
              <a:rPr lang="en-US" sz="1000" i="1" dirty="0">
                <a:solidFill>
                  <a:srgbClr val="3B3B3B"/>
                </a:solidFill>
              </a:rPr>
              <a:t> data for the purposes of this presentation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533400" y="4114800"/>
            <a:ext cx="2895600" cy="533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solidFill>
                <a:srgbClr val="3B3B3B"/>
              </a:solidFill>
              <a:latin typeface="Times New Roman" pitchFamily="18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5621115"/>
              </p:ext>
            </p:extLst>
          </p:nvPr>
        </p:nvGraphicFramePr>
        <p:xfrm>
          <a:off x="1157656" y="1521597"/>
          <a:ext cx="6456485" cy="4685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34816" y="824501"/>
            <a:ext cx="8915400" cy="1143000"/>
          </a:xfrm>
          <a:prstGeom prst="rect">
            <a:avLst/>
          </a:prstGeom>
        </p:spPr>
        <p:txBody>
          <a:bodyPr vert="horz" lIns="73472" tIns="36736" rIns="73472" bIns="36736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rgbClr val="414141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US" sz="2000" b="1" i="1" dirty="0" smtClean="0">
                <a:solidFill>
                  <a:srgbClr val="F37521"/>
                </a:solidFill>
                <a:latin typeface="Franklin Gothic Book" pitchFamily="34" charset="0"/>
              </a:rPr>
              <a:t>Measure progress on the Marketing SLA each day</a:t>
            </a:r>
          </a:p>
        </p:txBody>
      </p:sp>
    </p:spTree>
    <p:extLst>
      <p:ext uri="{BB962C8B-B14F-4D97-AF65-F5344CB8AC3E}">
        <p14:creationId xmlns:p14="http://schemas.microsoft.com/office/powerpoint/2010/main" val="130539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000" y="2507267"/>
            <a:ext cx="89777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#4: Have sales people work the leads with the same process</a:t>
            </a:r>
          </a:p>
        </p:txBody>
      </p:sp>
    </p:spTree>
    <p:extLst>
      <p:ext uri="{BB962C8B-B14F-4D97-AF65-F5344CB8AC3E}">
        <p14:creationId xmlns:p14="http://schemas.microsoft.com/office/powerpoint/2010/main" val="154589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2565" y="2188762"/>
            <a:ext cx="6163305" cy="3099708"/>
          </a:xfrm>
        </p:spPr>
        <p:txBody>
          <a:bodyPr/>
          <a:lstStyle/>
          <a:p>
            <a:r>
              <a:rPr lang="en-US" sz="5400" i="1" dirty="0" smtClean="0"/>
              <a:t>Coaching:  </a:t>
            </a:r>
            <a:br>
              <a:rPr lang="en-US" sz="5400" i="1" dirty="0" smtClean="0"/>
            </a:br>
            <a:r>
              <a:rPr lang="en-US" sz="5400" i="1" dirty="0" smtClean="0"/>
              <a:t>Golf vs. Sales</a:t>
            </a:r>
            <a:endParaRPr lang="en-US" sz="5400" i="1" dirty="0"/>
          </a:p>
        </p:txBody>
      </p:sp>
      <p:sp>
        <p:nvSpPr>
          <p:cNvPr id="5" name="AutoShape 2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307975" y="105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460375" y="2137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612775" y="4169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" y="0"/>
            <a:ext cx="3065419" cy="433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97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419297" y="246373"/>
            <a:ext cx="8305800" cy="457200"/>
          </a:xfrm>
          <a:prstGeom prst="rect">
            <a:avLst/>
          </a:prstGeom>
        </p:spPr>
        <p:txBody>
          <a:bodyPr/>
          <a:lstStyle/>
          <a:p>
            <a:r>
              <a:rPr lang="en-US" sz="4200" dirty="0" smtClean="0">
                <a:latin typeface="Franklin Gothic Medium"/>
                <a:cs typeface="Franklin Gothic Medium"/>
              </a:rPr>
              <a:t>My mission as a sales executive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31314" y="1865760"/>
            <a:ext cx="8431149" cy="382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622" tIns="65311" rIns="130622" bIns="65311">
            <a:spAutoFit/>
          </a:bodyPr>
          <a:lstStyle>
            <a:lvl1pPr marL="488950" indent="-4889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/>
            <a:r>
              <a:rPr lang="en-US" sz="2000" b="1" dirty="0">
                <a:latin typeface="+mn-lt"/>
              </a:rPr>
              <a:t>MISSION</a:t>
            </a:r>
          </a:p>
          <a:p>
            <a:pPr eaLnBrk="1" hangingPunct="1"/>
            <a:r>
              <a:rPr lang="en-US" sz="2000" dirty="0">
                <a:latin typeface="+mn-lt"/>
              </a:rPr>
              <a:t>Predictable, scalable revenue growth</a:t>
            </a:r>
          </a:p>
          <a:p>
            <a:pPr eaLnBrk="1" hangingPunct="1"/>
            <a:endParaRPr lang="en-US" sz="2000" dirty="0">
              <a:latin typeface="+mn-lt"/>
            </a:endParaRPr>
          </a:p>
          <a:p>
            <a:pPr eaLnBrk="1" hangingPunct="1"/>
            <a:r>
              <a:rPr lang="en-US" sz="2000" b="1" dirty="0">
                <a:latin typeface="+mn-lt"/>
              </a:rPr>
              <a:t>STRATEGY</a:t>
            </a:r>
          </a:p>
          <a:p>
            <a:pPr eaLnBrk="1" hangingPunct="1"/>
            <a:r>
              <a:rPr lang="en-US" sz="2000" dirty="0">
                <a:latin typeface="+mn-lt"/>
              </a:rPr>
              <a:t>If I can…</a:t>
            </a:r>
          </a:p>
          <a:p>
            <a:pPr eaLnBrk="1" hangingPunct="1">
              <a:buFont typeface="Arial" pitchFamily="34" charset="0"/>
              <a:buAutoNum type="arabicPeriod"/>
            </a:pPr>
            <a:r>
              <a:rPr lang="en-US" sz="2000" dirty="0">
                <a:latin typeface="+mn-lt"/>
              </a:rPr>
              <a:t>Hire the same type of successful sales person</a:t>
            </a:r>
          </a:p>
          <a:p>
            <a:pPr eaLnBrk="1" hangingPunct="1">
              <a:buFont typeface="Arial" pitchFamily="34" charset="0"/>
              <a:buAutoNum type="arabicPeriod"/>
            </a:pPr>
            <a:r>
              <a:rPr lang="en-US" sz="2000" dirty="0">
                <a:latin typeface="+mn-lt"/>
              </a:rPr>
              <a:t>Train the sales people in the same way</a:t>
            </a:r>
          </a:p>
          <a:p>
            <a:pPr eaLnBrk="1" hangingPunct="1">
              <a:buFont typeface="Arial" pitchFamily="34" charset="0"/>
              <a:buAutoNum type="arabicPeriod"/>
            </a:pPr>
            <a:r>
              <a:rPr lang="en-US" sz="2000" dirty="0">
                <a:latin typeface="+mn-lt"/>
              </a:rPr>
              <a:t>Provide each sales person with the same quantity and quality of leads</a:t>
            </a:r>
          </a:p>
          <a:p>
            <a:pPr eaLnBrk="1" hangingPunct="1">
              <a:buFont typeface="Arial" pitchFamily="34" charset="0"/>
              <a:buAutoNum type="arabicPeriod"/>
            </a:pPr>
            <a:r>
              <a:rPr lang="en-US" sz="2000" dirty="0">
                <a:latin typeface="+mn-lt"/>
              </a:rPr>
              <a:t>Have the sales people work the leads using the same process</a:t>
            </a:r>
          </a:p>
          <a:p>
            <a:pPr marL="0" indent="0" eaLnBrk="1" hangingPunct="1"/>
            <a:endParaRPr lang="en-US" sz="2000" dirty="0">
              <a:latin typeface="+mn-lt"/>
            </a:endParaRPr>
          </a:p>
          <a:p>
            <a:pPr eaLnBrk="1" hangingPunct="1"/>
            <a:r>
              <a:rPr lang="en-US" sz="2000" dirty="0">
                <a:latin typeface="+mn-lt"/>
              </a:rPr>
              <a:t>…then I will achieve my goal.</a:t>
            </a:r>
          </a:p>
          <a:p>
            <a:pPr eaLnBrk="1" hangingPunct="1">
              <a:buFont typeface="Arial" pitchFamily="34" charset="0"/>
              <a:buAutoNum type="arabicPeriod"/>
            </a:pPr>
            <a:endParaRPr lang="en-US" sz="2000" dirty="0">
              <a:latin typeface="+mn-lt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57" y="1302411"/>
            <a:ext cx="2691706" cy="259674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9001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000" y="2292698"/>
            <a:ext cx="897774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 smtClean="0">
                <a:solidFill>
                  <a:schemeClr val="bg1"/>
                </a:solidFill>
              </a:rPr>
              <a:t>“Metrics-Driven Sales Coaching”</a:t>
            </a:r>
          </a:p>
          <a:p>
            <a:pPr algn="ctr"/>
            <a:r>
              <a:rPr lang="en-US" sz="3600" b="1" i="1" dirty="0" smtClean="0">
                <a:solidFill>
                  <a:schemeClr val="bg1"/>
                </a:solidFill>
              </a:rPr>
              <a:t>Use metrics to diagnose the skill deficiency. Customize a coaching plan.</a:t>
            </a:r>
            <a:endParaRPr lang="en-US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94"/>
            <a:ext cx="9144000" cy="94297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Implement a metrics-driven sales culture</a:t>
            </a:r>
            <a:endParaRPr lang="en-US" sz="2000" i="1" dirty="0" smtClean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4950" y="724805"/>
            <a:ext cx="6419850" cy="569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3500" y="6331223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i="1" dirty="0" smtClean="0"/>
          </a:p>
          <a:p>
            <a:r>
              <a:rPr lang="en-US" sz="1000" i="1" dirty="0" smtClean="0"/>
              <a:t>* Data has been altered from actual </a:t>
            </a:r>
            <a:r>
              <a:rPr lang="en-US" sz="1000" i="1" dirty="0" err="1" smtClean="0"/>
              <a:t>HubSpot</a:t>
            </a:r>
            <a:r>
              <a:rPr lang="en-US" sz="1000" i="1" dirty="0" smtClean="0"/>
              <a:t> data for the purposes of this presentation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752600" y="1676400"/>
            <a:ext cx="4572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52600" y="2819400"/>
            <a:ext cx="4572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76400" y="3962400"/>
            <a:ext cx="4572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76400" y="5029200"/>
            <a:ext cx="4572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77000" y="9906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00800" y="24384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00800" y="4038600"/>
            <a:ext cx="304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962400" y="5334000"/>
            <a:ext cx="304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00200" y="5334000"/>
            <a:ext cx="304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477000" y="5410200"/>
            <a:ext cx="12192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 smtClean="0">
                <a:solidFill>
                  <a:schemeClr val="tx1"/>
                </a:solidFill>
              </a:rPr>
              <a:t>Each Color Represents a Different Sales Rep</a:t>
            </a:r>
            <a:endParaRPr lang="en-US" sz="12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“Peel Back the Onion” for More Insight</a:t>
            </a:r>
            <a:endParaRPr lang="en-US" sz="3600" dirty="0"/>
          </a:p>
        </p:txBody>
      </p:sp>
      <p:grpSp>
        <p:nvGrpSpPr>
          <p:cNvPr id="3" name="Group 8"/>
          <p:cNvGrpSpPr/>
          <p:nvPr/>
        </p:nvGrpSpPr>
        <p:grpSpPr>
          <a:xfrm>
            <a:off x="5007381" y="877254"/>
            <a:ext cx="4000500" cy="2635357"/>
            <a:chOff x="609600" y="953455"/>
            <a:chExt cx="8001000" cy="4837745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5033" b="13796"/>
            <a:stretch/>
          </p:blipFill>
          <p:spPr bwMode="auto">
            <a:xfrm>
              <a:off x="795216" y="953455"/>
              <a:ext cx="7815384" cy="4761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609600" y="990600"/>
              <a:ext cx="152400" cy="480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90600" y="5715000"/>
              <a:ext cx="74676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6200" y="6053635"/>
            <a:ext cx="388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i="1" dirty="0" smtClean="0"/>
          </a:p>
          <a:p>
            <a:r>
              <a:rPr lang="en-US" sz="1000" i="1" dirty="0" smtClean="0"/>
              <a:t>* Data has been altered from actual </a:t>
            </a:r>
            <a:r>
              <a:rPr lang="en-US" sz="1000" i="1" dirty="0" err="1" smtClean="0"/>
              <a:t>HubSpot</a:t>
            </a:r>
            <a:r>
              <a:rPr lang="en-US" sz="1000" i="1" dirty="0" smtClean="0"/>
              <a:t> data for the purposes of this presentation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7800" y="1041321"/>
            <a:ext cx="3581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Lead-Worked-to-Connect Ratio</a:t>
            </a:r>
          </a:p>
        </p:txBody>
      </p:sp>
      <p:grpSp>
        <p:nvGrpSpPr>
          <p:cNvPr id="8" name="Group 16"/>
          <p:cNvGrpSpPr/>
          <p:nvPr/>
        </p:nvGrpSpPr>
        <p:grpSpPr>
          <a:xfrm>
            <a:off x="5050683" y="3973052"/>
            <a:ext cx="3935046" cy="2422293"/>
            <a:chOff x="4267200" y="684784"/>
            <a:chExt cx="8686800" cy="6173216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7547" b="12821"/>
            <a:stretch/>
          </p:blipFill>
          <p:spPr bwMode="auto">
            <a:xfrm>
              <a:off x="4711460" y="684784"/>
              <a:ext cx="8242540" cy="6097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4267200" y="762000"/>
              <a:ext cx="228600" cy="60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48200" y="6781800"/>
              <a:ext cx="807720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257800" y="3973052"/>
            <a:ext cx="3581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Connect-to-Demo Ratio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9" t="26468" r="1945" b="47016"/>
          <a:stretch/>
        </p:blipFill>
        <p:spPr bwMode="auto">
          <a:xfrm>
            <a:off x="774332" y="2067575"/>
            <a:ext cx="2248032" cy="312578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Extract 18"/>
          <p:cNvSpPr/>
          <p:nvPr/>
        </p:nvSpPr>
        <p:spPr>
          <a:xfrm rot="5400000">
            <a:off x="2753639" y="3212226"/>
            <a:ext cx="2865301" cy="1096963"/>
          </a:xfrm>
          <a:prstGeom prst="flowChartExtra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3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94"/>
            <a:ext cx="9144000" cy="94297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Implement a metrics-driven coaching culture</a:t>
            </a:r>
            <a:endParaRPr lang="en-US" sz="2000" i="1" dirty="0" smtClean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537139" y="2387340"/>
            <a:ext cx="0" cy="42972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336817" y="4518077"/>
            <a:ext cx="759270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125127" y="3033175"/>
            <a:ext cx="1174050" cy="40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defRPr sz="3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900">
                <a:solidFill>
                  <a:srgbClr val="333333"/>
                </a:solidFill>
                <a:latin typeface="Arial" pitchFamily="34" charset="0"/>
                <a:ea typeface="MS PGothic" pitchFamily="34" charset="-128"/>
              </a:defRPr>
            </a:lvl2pPr>
            <a:lvl3pPr marL="1631950" indent="-325438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2284413" indent="-325438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3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938463" indent="-325438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3395663" indent="-325438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3852863" indent="-325438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4310063" indent="-325438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4767263" indent="-325438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1800" b="1" dirty="0">
                <a:ea typeface="ヒラギノ角ゴ Pro W3" pitchFamily="-84" charset="-128"/>
              </a:rPr>
              <a:t>Morning</a:t>
            </a:r>
          </a:p>
        </p:txBody>
      </p: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125128" y="5191429"/>
            <a:ext cx="1366448" cy="40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defRPr sz="3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900">
                <a:solidFill>
                  <a:srgbClr val="333333"/>
                </a:solidFill>
                <a:latin typeface="Arial" pitchFamily="34" charset="0"/>
                <a:ea typeface="MS PGothic" pitchFamily="34" charset="-128"/>
              </a:defRPr>
            </a:lvl2pPr>
            <a:lvl3pPr marL="1631950" indent="-325438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2284413" indent="-325438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3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938463" indent="-325438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3395663" indent="-325438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3852863" indent="-325438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4310063" indent="-325438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4767263" indent="-325438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1800" b="1" dirty="0">
                <a:ea typeface="ヒラギノ角ゴ Pro W3" pitchFamily="-84" charset="-128"/>
              </a:rPr>
              <a:t>Afternoon</a:t>
            </a: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2312479" y="1787951"/>
            <a:ext cx="2253898" cy="43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defRPr sz="3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900">
                <a:solidFill>
                  <a:srgbClr val="333333"/>
                </a:solidFill>
                <a:latin typeface="Arial" pitchFamily="34" charset="0"/>
                <a:ea typeface="MS PGothic" pitchFamily="34" charset="-128"/>
              </a:defRPr>
            </a:lvl2pPr>
            <a:lvl3pPr marL="1631950" indent="-325438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2284413" indent="-325438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3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938463" indent="-325438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3395663" indent="-325438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3852863" indent="-325438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4310063" indent="-325438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4767263" indent="-325438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2000" b="1" dirty="0">
                <a:ea typeface="ヒラギノ角ゴ Pro W3" pitchFamily="-84" charset="-128"/>
              </a:rPr>
              <a:t>1</a:t>
            </a:r>
            <a:r>
              <a:rPr lang="en-US" altLang="en-US" sz="2000" b="1" baseline="30000" dirty="0">
                <a:ea typeface="ヒラギノ角ゴ Pro W3" pitchFamily="-84" charset="-128"/>
              </a:rPr>
              <a:t>st</a:t>
            </a:r>
            <a:r>
              <a:rPr lang="en-US" altLang="en-US" sz="2000" b="1" dirty="0">
                <a:ea typeface="ヒラギノ角ゴ Pro W3" pitchFamily="-84" charset="-128"/>
              </a:rPr>
              <a:t> Day of Month</a:t>
            </a: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6184398" y="1804231"/>
            <a:ext cx="2310754" cy="43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defRPr sz="3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900">
                <a:solidFill>
                  <a:srgbClr val="333333"/>
                </a:solidFill>
                <a:latin typeface="Arial" pitchFamily="34" charset="0"/>
                <a:ea typeface="MS PGothic" pitchFamily="34" charset="-128"/>
              </a:defRPr>
            </a:lvl2pPr>
            <a:lvl3pPr marL="1631950" indent="-325438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2284413" indent="-325438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Char char="–"/>
              <a:defRPr sz="23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938463" indent="-325438" eaLnBrk="0" hangingPunct="0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3395663" indent="-325438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3852863" indent="-325438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4310063" indent="-325438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4767263" indent="-325438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»"/>
              <a:defRPr sz="2200">
                <a:solidFill>
                  <a:schemeClr val="bg2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2000" b="1" dirty="0">
                <a:ea typeface="ヒラギノ角ゴ Pro W3" pitchFamily="-84" charset="-128"/>
              </a:rPr>
              <a:t>2</a:t>
            </a:r>
            <a:r>
              <a:rPr lang="en-US" altLang="en-US" sz="2000" b="1" baseline="30000" dirty="0">
                <a:ea typeface="ヒラギノ角ゴ Pro W3" pitchFamily="-84" charset="-128"/>
              </a:rPr>
              <a:t>nd</a:t>
            </a:r>
            <a:r>
              <a:rPr lang="en-US" altLang="en-US" sz="2000" b="1" dirty="0">
                <a:ea typeface="ヒラギノ角ゴ Pro W3" pitchFamily="-84" charset="-128"/>
              </a:rPr>
              <a:t> Day of Month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37365" y="4613738"/>
            <a:ext cx="3354998" cy="1239893"/>
          </a:xfrm>
          <a:prstGeom prst="rect">
            <a:avLst/>
          </a:prstGeom>
          <a:noFill/>
        </p:spPr>
        <p:txBody>
          <a:bodyPr wrap="square" lIns="130622" tIns="65311" rIns="130622" bIns="65311">
            <a:spAutoFit/>
          </a:bodyPr>
          <a:lstStyle/>
          <a:p>
            <a:pPr>
              <a:defRPr/>
            </a:pPr>
            <a:r>
              <a:rPr lang="en-US" b="1" dirty="0">
                <a:latin typeface="Arial" charset="0"/>
                <a:ea typeface="ヒラギノ角ゴ Pro W3" charset="0"/>
                <a:cs typeface="ヒラギノ角ゴ Pro W3" charset="0"/>
              </a:rPr>
              <a:t>VP Meets with Director</a:t>
            </a:r>
          </a:p>
          <a:p>
            <a:pPr marL="408194" indent="-408194">
              <a:buFont typeface="Wingdings" pitchFamily="2" charset="2"/>
              <a:buChar char="Ø"/>
              <a:defRPr/>
            </a:pP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Review Skill/Development Plans for each sales person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53649" y="2387340"/>
            <a:ext cx="3315921" cy="1516892"/>
          </a:xfrm>
          <a:prstGeom prst="rect">
            <a:avLst/>
          </a:prstGeom>
          <a:noFill/>
        </p:spPr>
        <p:txBody>
          <a:bodyPr wrap="square" lIns="130622" tIns="65311" rIns="130622" bIns="65311">
            <a:spAutoFit/>
          </a:bodyPr>
          <a:lstStyle/>
          <a:p>
            <a:pPr>
              <a:defRPr/>
            </a:pPr>
            <a:r>
              <a:rPr lang="en-US" b="1" dirty="0">
                <a:latin typeface="Arial" charset="0"/>
                <a:ea typeface="ヒラギノ角ゴ Pro W3" charset="0"/>
                <a:cs typeface="ヒラギノ角ゴ Pro W3" charset="0"/>
              </a:rPr>
              <a:t>Director Meets with Manager</a:t>
            </a:r>
          </a:p>
          <a:p>
            <a:pPr marL="408194" indent="-408194">
              <a:buFont typeface="Wingdings" pitchFamily="2" charset="2"/>
              <a:buChar char="Ø"/>
              <a:defRPr/>
            </a:pP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Review Skill/Development Plans for each sales person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0877" y="4613739"/>
            <a:ext cx="3878576" cy="2070890"/>
          </a:xfrm>
          <a:prstGeom prst="rect">
            <a:avLst/>
          </a:prstGeom>
          <a:noFill/>
        </p:spPr>
        <p:txBody>
          <a:bodyPr wrap="square" lIns="130622" tIns="65311" rIns="130622" bIns="65311">
            <a:spAutoFit/>
          </a:bodyPr>
          <a:lstStyle/>
          <a:p>
            <a:pPr>
              <a:defRPr/>
            </a:pPr>
            <a:r>
              <a:rPr lang="en-US" b="1" dirty="0">
                <a:latin typeface="Arial" charset="0"/>
                <a:ea typeface="ヒラギノ角ゴ Pro W3" charset="0"/>
                <a:cs typeface="ヒラギノ角ゴ Pro W3" charset="0"/>
              </a:rPr>
              <a:t>Manager Meets with Sales Person</a:t>
            </a:r>
          </a:p>
          <a:p>
            <a:pPr marL="408194" indent="-408194">
              <a:buFont typeface="Wingdings" pitchFamily="2" charset="2"/>
              <a:buChar char="Ø"/>
              <a:defRPr/>
            </a:pP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Discuss qualitative performance</a:t>
            </a:r>
          </a:p>
          <a:p>
            <a:pPr marL="408194" indent="-408194">
              <a:buFont typeface="Wingdings" pitchFamily="2" charset="2"/>
              <a:buChar char="Ø"/>
              <a:defRPr/>
            </a:pP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Review individual metrics</a:t>
            </a:r>
          </a:p>
          <a:p>
            <a:pPr marL="408194" indent="-408194">
              <a:buFont typeface="Wingdings" pitchFamily="2" charset="2"/>
              <a:buChar char="Ø"/>
              <a:defRPr/>
            </a:pP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Co-Create Skill/Development Plan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58563" y="2387340"/>
            <a:ext cx="3878576" cy="2070890"/>
          </a:xfrm>
          <a:prstGeom prst="rect">
            <a:avLst/>
          </a:prstGeom>
          <a:noFill/>
        </p:spPr>
        <p:txBody>
          <a:bodyPr wrap="square" lIns="130622" tIns="65311" rIns="130622" bIns="65311">
            <a:spAutoFit/>
          </a:bodyPr>
          <a:lstStyle/>
          <a:p>
            <a:pPr>
              <a:defRPr/>
            </a:pPr>
            <a:r>
              <a:rPr lang="en-US" b="1" dirty="0">
                <a:latin typeface="Arial" charset="0"/>
                <a:ea typeface="ヒラギノ角ゴ Pro W3" charset="0"/>
                <a:cs typeface="ヒラギノ角ゴ Pro W3" charset="0"/>
              </a:rPr>
              <a:t>Sales Person / Manager Independent Reviews</a:t>
            </a:r>
          </a:p>
          <a:p>
            <a:pPr marL="408194" indent="-408194">
              <a:buFont typeface="Wingdings" pitchFamily="2" charset="2"/>
              <a:buChar char="Ø"/>
              <a:defRPr/>
            </a:pP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Think through qualitative performance</a:t>
            </a:r>
          </a:p>
          <a:p>
            <a:pPr marL="408194" indent="-408194">
              <a:buFont typeface="Wingdings" pitchFamily="2" charset="2"/>
              <a:buChar char="Ø"/>
              <a:defRPr/>
            </a:pP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Review individual metrics</a:t>
            </a:r>
          </a:p>
          <a:p>
            <a:pPr marL="408194" indent="-408194">
              <a:buFont typeface="Wingdings" pitchFamily="2" charset="2"/>
              <a:buChar char="Ø"/>
              <a:defRPr/>
            </a:pPr>
            <a:r>
              <a:rPr lang="en-US" dirty="0">
                <a:latin typeface="Arial" charset="0"/>
                <a:ea typeface="ヒラギノ角ゴ Pro W3" charset="0"/>
                <a:cs typeface="ヒラギノ角ゴ Pro W3" charset="0"/>
              </a:rPr>
              <a:t>Think about Skill/Development Plan</a:t>
            </a:r>
          </a:p>
        </p:txBody>
      </p:sp>
      <p:pic>
        <p:nvPicPr>
          <p:cNvPr id="29" name="Picture 2" descr="http://home.lausd.net/pics/misc/calendar_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15" y="874567"/>
            <a:ext cx="1596122" cy="159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61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307975" y="105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460375" y="2137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612775" y="4169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data:image/jpeg;base64,/9j/4AAQSkZJRgABAQAAAQABAAD/2wCEAAkGBxEQDhUQERQVFBMQGRMVFRcVFxUWFRcZGRsYGxYYGxQaISgsGBwxGx4XIzEjJTUtLy4uGB8zODM4NygtNCsBCgoKDg0OGBAQGiwlICE3LDUwMSstLC8sMS8yLC0sLCsrNCwwLCwsLCwsLSwsLCwsLCwsLCwsLCwsLCwsLCwsLP/AABEIAMABBwMBEQACEQEDEQH/xAAcAAEAAgMBAQEAAAAAAAAAAAAABQYEBwgDAgH/xABLEAABAwICBAgICgcIAwAAAAABAAIDBBEFEgYHITETIjVBUWFxcxcyVHSBkbKzFDRygpKTobHB0iMzUlPC0eIWJTZCYqLD4RVDRP/EABsBAQACAwEBAAAAAAAAAAAAAAABBQIDBAYH/8QAOxEBAAECAwMIBwcDBQAAAAAAAAECAwQFESExgRIyNEFxcrHBExQzUWGR0RUWNVJjouFCQ1MGIySh8P/aAAwDAQACEQMRAD8A3egICAgICAgICAgICDwxCUshkeN7GPcO0AkLVfrmi1VVHVEtlqmK7lNM9cw1rJIXEucSSd5O0leKqqqqnWqdZerppimNKY0h8qGQgICC26FVLnCSMklrMpbfmve47NgXoMnu1VRVRM7I0UmaW6aaqaojesyu1SICAgICAgICAgICAgICAgICAgICAgICAgIMHHH2pZfkOHrFly42dMPXPwl0YWNb1HbDXS8c9SICAgILPoP40vZH/ErzJd9fDzU+bbqOPktiv1MICAgICAgICAgICAgICAgICDHxCujp4nTSuDWMFyT9gtzm9gB1qaaZqnSGyzZrvVxRRGsygcE04pKubgWZ2PN8vCAAPt0EE7eo2WyuzVTGsrDF5PicNb9JVpMdenUgNK9YUtPVOgp2MIiOV7pMxuecAAiwG5bbWHiqnWVjl2RUX7MXbtU7d2i36LY22upWzhuU3LXNvezhvsecbj6VouUcirRTY/BzhL02pnX3T8EssHGICAgr2luINEJhBBe8i4HMAb7ejmVRmuJpi16OJ2z4LLLbFVVz0kxshTV5tfiAgICCz6D+NL2R/wASvMl318PNT5tuo4+S2K/UwgICAgICAgICAgICAgICAgw8QxWnp7cNKyPNuzuDb9NgVlFM1bm61h7t7X0dMzp7oVrWdKHYVmaQWufEQQbgjaRtG8Lbh4/3FrkVMxjYiY2xEtW6Nm1fTd9B7bV3V82Xr8f0W73Z8HrpaP7xqe9k9orG1zIYZZ0S12QsmD4xJR4C58Rs+SoMYd+zdgJI67C3pWmqiKrukqnE4SjE5pFNe6KddPex9BtJ6oV0cT5XyRzuyuEji+xO4gndtt9qyvWqeTMxDbm2W4f1aqummImn3bPmuOlOJSicxNc5jWBviki5Ive49XoXjc0xV2L026ZmIjTcpcvw1ubfLqjWZQvw6b97J9N381WesXfzz85+qw9Ba/LHyh+GtlO+SQ/Pd/NJv3Z/qn5z9UxZtx/THyh4LU2CAgICAgs+g/jS9kf8SvMl318PNT5tuo4+S2K/UwgICAgICAgICAgICAgICAg0ZrAlc7FJ8xJylrR1ANbYDoG/1lWNjmQ+gZLTFOCo0jfr4synmc7R6RpNwypaGjoBaCQPSSfSVjMaXoaK6IpzamY66Z1Qejnx+m7+D3jVur5srHH9Fu92fB76YcpVPeyfesbPMhryzolrshIv/wAPt87/AOMrD+7wcsfis9zzR+hnKVN3jVne5kunNeh3exurFsKgmGeXi5B4wOWw6yeZUWIwNvETHKjb8N7wNrGV4eJmJ2fHch8PwihqMxie92Q5TY8/pG0dfUVpu5Fbt6cuJjX4srGe1X9ZtzE6fB8vwqh4c0/CuEoANi4c+4AkWJtttv2p9g0Tb5cRVp79Ufb0xd9FNVPK9yOxvA3U4zg5oybX3EHmB/mqTG5fVh45UTrC7wmOi/PJmNJRCr3cICAgILPoP40vZH/ErzJd9fDzU+bbqOPktiv1MICAgICAgICAgICAgICAgINFaecqVHyh7LVZWOZD6Fk/QrfHxZVJyBN50z2GrGr2sNF38Ut92fGUNo58epu/g941ba+bLvx/RbvdnwZGmHKVT3sn3rGzzIa8s6Ja7ISL/wDD7fO/+MrD+7wcsfis9zzR+hnKVN3jVne5kunNeh3exvCufC9jopXMs4WcC5oO37ulcFvlxMVUxL5nem1VTNuuY2/FrmhrXYdWPAIkbtabEWe3ew3HPu+0K/uW4xdmJ3T4e95Gzeqy/EVRvjxjqlk6KU4qKp1TUPbZhz8YgZnnaNh5hv8AUteNr9Fai1bjf4fz9W/LLcX78370xs27Z3z/AAuuLvjlpZg1zXZWOPFINiBcbusLy+OtzOHriY6pezwd2mb1M0zE7Y/7a/XjHrGXiVIInMAJOeNj9vNm5l04mxFqqmInfET82jD3puxVMxumYemHU7XxTucLmNmZu/YbrPDW6a7d2Z3xGxhiLlVNduInfO1gO3Ljnc6krpK0CosABxI93YrDMoiL+z3Q4sBMza4yktB/Gl7I/wCJduS76+Hm5M23UcfJbFfqYQEBAQEBAQEBAQEBAQEBAQaK085UqPlD2WqyscyH0LJ+hW+PiyqTkCbzpnsNWM+1hou/ilvuz4yhtHPj1N38HvGrbXzZd+O6Ld7s+DI0w5Sqe9k+9Y2eZDXlnRLXZCRf/h9vnZ92Vh/d4OWPxWe55o/QzlKm7xqzvcyXTmvQ7vY2Zjmh76ipfMJGtD8uwtJIs0Df6FOHzGLVuKJp3PjmMyeq/equRXEa/D4KViFHwUzomu4QsNiWg2JG8AdW31K4tXeXbiuY0ecv2PR3Zt0zytPczdH8D+GFzWyNY5ljlIJuDzj0/eFqxWK9BpM06xLowOA9a1iKoiY6ltw3R91HTVWZ7X8JGdwItla/p7V53NsXGIs1aRppE+D1eS5fVhL0a1a6zT4qsvnz36U0g8eLuYvxVhmHPo7tLiwPNr70v3CP1NT3f4qMJ7K/3TFe0tdqKduXBO52pbSf4z8yP7lY5n7fhDhy/wBjxlI6D+NL2R/xLsyXfXw83Lm26jj5LYr9TCAgICAgICAgICAgICAgICDRWnnKlR8oey1WVjmQ+hZP0K3x8WFFi7m0L6PKMskjZc1zcEAC1vQFlNGtXKb6sJFWJjEa7YjTRg007o5GyMNnRua5p6C03BsetZTGsaOm5RTXTNFW6dj6rKl80jpZDmfIS5x2C5O/YEpiIjSEWrVNqiKKN0PPhDly3OW97X2X3Xt02U6MuTGvK02vWgqnQzMlb40TmvHa0gqKo1jRhetRdt1W53TGjfFHiba2kMlLIA57bAnaY3HeHDmI/wC9qroiKK45cbHzLH4S9Y5VqdlXVPV2oXRDRp8Er5ZwMzbtZtBG0cZ9+zYPSu7HY2m7RFFvd1/R57K8trs11XL0bd0ecvKl0ZnhxHhISGwtOYEn/K7xo8o39HqKzrxtu5h+TXtq/wDbWFrLL1rGcu1OlPlPUtOL/FZu7k9kqhxXsK+yfB6fDe2o7Y8Wt14t6tKaQePF3MX4qwzDn0d2lxYHm196X7hH6mp7v8VGE9lf7pivaWu1FO3Lgnc7UtpN8Z+bH7IVhmft+EOLL/Y8ZSOg/jS9kf8AEu3Jd9fDzcmbbqOPktiv1MICAgICAgICAgICAgICAgINFaecqVHyh7LVZWOZD6Fk/QrfHxQC2rMQEBAQe1LVyROzRPfG7pY4tPrCiaYne13LNu5GldMTHxhIf2nrvKZvpuWHoqPc5fs3Cf46fk/f7UV3lM303J6Kj3H2ZhP8dPybB0Nx2asw6pbMc74WuAfba4Oa6wNt5Fjt6wqzMbcU2q9PdLzGZ4K1hsXam3sirTZxRC8GsUrpD48XcxfirDMefR3aXFgebX3pfmEfqanuvxUYT2V/umK9pa7UW7cuCdztXDG8AdOWyRkB2VocHXANtxBXo8bl1V+YronbpG9RYXHRZ1orjZr1MzR7CDTMdmIL32vbcAL2HXvK6cvwU4ameVOsy0Y3FenqjSNkJdWDiEBAQEBAQEBAQEBAQEBAQEGitPOVKj5Q9lqsrHMh9CyfoVvj4oBbVmICAgIL7o1q5fPE2apeYmvF2saAX2O4knY3ssVy3MTpOlLzeO/1BFquaLNOunXO7gnvBdR/vaj6Uf5Fr9aq9yu+8eK/LT8p+p4LqP8Ae1H0o/yJ61V7j7x4r8tPyn6rTg2DQUkPAwts0kl19pcTsJcefYtFdU185UYnF3cTc9Jcnb4djFGjFPnzWdbfkvxfuvbquqv7Kw/L5Wk9nU2/aN/kcnXj1oXTKIioa63FcwAHmuCbj7QqzOKJi9E6bJhYZXVE2pjr1fOjVG6Vk7RszMyA82Y7Qoy2xN2m7EdcaJx92LdVufdOrDjwOoc/g+DcOYkjijrzc/oXNTl9+qrkTTMeHzb6sbYinlRV9WwWNsAOjYvXRGkaPNTOs6v1SgQEBAQEBAQEBAQEBAQEBAQEGitPOVKj5Q9lqsrHMh9CyfoVvj4oBbVmICAgy8HpuFqoYjtEkkbT2FwB+xY1zpTMufF3PR2K646onwdEgWVU+ZCAgICD4mha8ZXtDh0EAj1FY10U1xpVGrKmqqmdaZ0IomsGVoDQOYAAeoJTRTTGlMaQiqqap1mX2skCAgICAgICAgICAgICAgICAgICDRWnnKlR8oey1WVjmQ+hZP0K32ecoBbVmICAgmdDR/eVN3jPvWu9zJV+aT/w7vY32qx86UPXcbYJJb95T+8ag54znpPrKhJmPSftUjIw/Fp4HZoJ5Y3NP/rkc31gHb2FQNz6rtZT6uUUVaRwzh+ilADeEIFyxzRsD7XII2Gx2A75Q2ogICAgICAgICAgICAgICAgICAgICCnaU6BR1sxnbIYpHWz8XO11hYG1xY2sN/Mt9u/NEaLrAZ1cwtv0c08qI3bdJQvgpPlQ+p/rW31r4LD7zfpfu/g8FJ8rH1P9aet/A+836X7v4fngpPlQ+p/rT1v4H3m/S/d/D98FJ8qH1P9aet/A+836X7v4TGjGr+KjnE75TK9l8nFyNBIte1zc2utdy/NUaOHH55cxNubdNPJid/XK5rnUaha7+RJO8p/eNQar1Pcu0/ZP7p6DpFBB6VaLU2IwOinY3MQckgA4SN3M5ru3m3HcUHLjJ5KaUSA2kp3hwI3B8br7D0XCgddxzAxh+4Fod2C11Irw1gYSf8A7YNv+tBZUHjWVTIY3SyODI4wXPcdzWjaSepBCUunGGSyNijrIXPkc1jGh1y5zjYADpugm6yqjhidLK4MjjBc9ztzQN5PUghqLTXDZ5WwxVcL5JDZrWuu5x6AEExW1ccMTpZXBkcYLnOdsDQN5JQRFBpnhs8rYYauGSSQ2a1rrlx37B2IJ5AQQeJaYYfTSuhnqoo5GWzMc6zhcAjZ2EFBjeEDCfLYPppqMvDtLsOqH8HDVwPedzRI3MexpNygmkBAQEBAQEBAQEBAQEBBQtd/IkneU/vGoNRarq+KnxiCaeRkUbRNme9wa0XjeBdx6yB6UG+v7c4V5dS/XR/zQQWlWtOgpoHfBpWVM5BEbY+MwO5nPkGwAb7A3KDROj2DSV9ZHSsu507uO7oZvkeT1C57bDnUDqyqaBC4DcGOA9AKkcgUe5nzPwQdjIK9rD5GrvN5/YKDnXQvlWj85p/eNQdEax+Ra3zeb2Sg0Bq55ao+9HsuRLfusrkSt7iT7kQ0Jq05bou9Pu3ol1AiBBzbrg5dqeyD3UaCLwvQvEqqFs9PSvkiffK8OiANiWnY54O8EehEsbG9F62jaDV00kTXGwc4NcwnozNJAPUVA2Hqc05lFQ3Dql5fHLcQOeSXMcATwZcd7CAbX3EADYRaUN2ICAgICAgICAgICAgIKFrv5Ek7yn941BoLC8NmqpmwU7DJK++VgLQTYEna4gbgSoSnvB1i/kUn04PzqRF4xo3W0YzVNPLE07Mzm3ZfmHCNuL9V1AsWqzTGPDKotmYzgqjK181v0kXQc3PHfaR6eaxlDoerN4Xkbix33FByBR7mfM/BB2Mgr2sPkau83n9goOddC+VaPzmn941B0RrH5FrfN5vZKDQGrnlqj70ey5Et+6yuRK3uJPuRDQmrTlui70+7eiXUCIEHNuuDl2p7IPdRoNv6nuQqbtn99IgztZULX4LWhwBywyPF+ZzBmae0EAoObcDmMdZTvbsLJoHD0SNKhLrdSgQEBAQEBAQEBAQEBBQtd/IkneU/vGoNV6nuXafsn909B0ig+J4WyMLHtDmPBDmuALSDvBB3hBy5p5gjaHE56Zn6trg6O+2zHtDg30XLfmoN46ssSdUYBE55JdEyWEk7biMua3/aGoObqPcz5n4IOxkFe1h8jV3m8/sFBzroXyrR+c0/vGoOiNY/Itb5vN7JQaA1c8tUfej2XIlv3WVyJW9xJ9yIaE1act0Xen3b0S6gRAg5t1wcu1PZB7qNBt/U9yFTds/vpEElrE5FrvN5/YKDmXDPjEPexe21B12gICAgICAgICAgICAgoWu/kSTvKf3jUGq9T3LtP2T+6eg6RQfE0rWNL3kNa0Euc4gAAbySdwQcuaeY22uxOepZ+re4NjvsuxjQwH02LvnIN3aqsPdFo/ECONM2aUDqkc4s/wBmU+lBzhTuytaT/lDT6lA7FikDmhwNw4Ag9IO0KRXdZMrWYLWlxteCRo7XjK0elxA9KDnnQlpOK0YHlFOfU9pP2IOh9Y/Itb5vN7JQaA1c8tUfej2XIlv3WVyJW9xJ9yIaE1act0Xen3b0S6gRAg5t1wcu1PZB7qNBt/U9yFTds/vpEGZrNqWx4LWFxAzxPjbfndJxWj1kIObsEiL6ynY3aXzQNHpkaFCXXClAgICAgICAgICAgICCha7+RJO8p/eNQaEwjFJqSdtRTv4OVmbK6zXWzAtOxwI3EqErF4TsY8rP1VP+RBE43pXXVrctVUySM35OKxnVdjAAfSEE5q80AmxKVssrXMo2kFzzccKP2I+m+4uGwbedSh0dGwNaGtAAaAABsAA3ABBzZrM0Rkw6te8NJpqhznxPtxWlxJMRPMQb2HO23QbBk6Ma0a+hhbT2jnijFmCUOztA3ND2na0cwINuxEo/TDT2txNojmLGQtOYRxAhpI3F5JJdbm3DntcBBaNSuiEktS3EpWlsMObgb7OEeQW5h0tAJ285ItuKIbR1jci1vm83slBoDVzy1R96PZciW/dZXIlb3En3IhzPQVskErZoXFkkZuxwsS02IuLgjcSoSn/CFi/lsv0YfyKRctU2l2IVeKiGpqXyxmKV2VwjAuMtjxWjpKCs64OXansg91GiEZhWmuJUsLYKepdHEy+VgZCQLkuO1zCd5J386hLExzSSsrcvwuofKGbWh2VrAd18jQBe19tr7SgvupjQySWoZiUzS2GG5gzCxleQQHgfsAEkHnNrblKG80BAQEBAQEBAQEBAQEGBjeDwVsBgqWcJE4tcW3c3a03btaQd6CveC/B/JR9bP+dA8F+D+Sj62f8AOgy6DQDCoHBzKSLMNoLwZbHpHCE2KCyAW2DmQfqDyqqaOVjo5WNex4s5rwHNcOgtO9BTK3VNhMji4QvjJ5o5ZA30NJIHoQ1e2F6r8Jp3B4p+EcN3DPfIPoOOX7EFxa0AWGwDYANwQeGI0MdRC+CZuaOVpY9tyLtOwi4sR6EFfw7V7hdPMyeGnDZIjmY7hJjY9Ni4g+lBP4lQR1ML4Jm545Wlr23Iu07xcEEehBWPBfg/ko+tn/OgeC/B/JR9bP8AnQZ+CaEYfRTcPTQcHIA5ubPK7Y61xZziOYIPjF9BMNq53VFRT55ZMuZ3CStvlAaNjXAbgEGH4L8H8lH1s/50GXh+gOFwOD46SLM3aC8OkIPSOEJsUFlAQEBAQEBAQEBAQEBAQEBAQEBAQEBB51EzY2OkdsawOc479gFzs7EGJgeMQ1tOypp3F8UmbK4tc0nK4tPFcARtBQZ6Agio9IKd1e7Dw4/CGR8MW5TbJcC+bdvI2IPrD8fp6ipnpYnky0haJm5XDLmvl4xFnbjuQZ1XUtijfK82ZG1z3GxNmtBJNhv2BBjYJi0NZTsqadxdFLmyktc0mxLTxXAEbQUGcgICAgICAgICAgICAgICAgICCraxsenw+jbVw5csc0InDml36Jxyuy2Is65bt60ETU6cSt0jjw5oYaZwaxzspzCV8bpWce9rEZRbrKBhWlNdVYdiVZEI708lQ2jGUkOZCL3dt4xI2c20IIrHtZk0NPhk0YjtVsbNV3aSGMDomyZbHi8YvAJvuCC0YZj89RjdXRsyCnooornKS/hpAHN41/Fy5tlt4QVabWLVswV85Efw6OrfRloY4sztOY/o73PEB596CZg0xnqKvCoYMmWugdU1N2klrQ1pAbt4vHD28/Mgt2O/E5+6l9hyDU+hVRjEWARVFH8F4CnbO/g5GvdLMGySOkNwQG84DRvtv22AWLGtP5P/AB+HVtKGD4fURQyNeM+W+YSNBBG0OaQD9iCW0v0inpcRw6miycHWySMlzNJdZvB2ym+zxj0oPyn0hmdpHJhxDOBZS8MDl/SZszB4193GOyyCD0MnbHj2OSPNmx/B3OPQGteSfUgxocdxfEcOqK9jaZlG+OoayB4fwzo2hzXO4UXAdsNtliRbYLFBY9UHINL2Te9kQZesDSd2G0YkiYJJ55GQQMd4pkfe17c1gdmy5sLi90EG3SHE8PraWHEzTSw17uCbJA1zDFKbZWkHxmkkD1nZaxDHxHS3FZMXq8NoooXmHgSx8gIbEwsY6RzzfjElwDQB077IJCvx6vqsVnw+gdBA2hZG6WSZjpHPdIA5rWsBFm2O0/8ASD31caQVdeKiSpdCPg8jqYxxMcAJIwM8gkLjmab7BYW696C5oCAgICAgICAgICAgIIfTHCvhmG1NNa5lieG/LAuz/cGoNUU2jtecEfWmKb4e2rgqWMMbhLaJrYW/o7XOwvdboCDZWr3BvgmD01O9mV3B5pGu3h0l3vaesFxHoQa20a0FqXMxKnnjkDYKeakoy9ps8GWWVpaT4wzBhuP27ILlqhwyojpJqirY9lRWTF7hI0seGsaGNu07tocR1EIIZmi9R/ac3jcaEyOrc2Q8HwroeDIz7s2ck26EDVPozUU+IVL6iORraNho6VzwQHxGaR5LSfGGxpv/AK0Fqw7F6qtpa1s1I+nMfDRRA5iZhldZ7QWjf1XQUrAcUrqHA2YccNrHVEscwic2PNEOFc8gyG94nDNta4c2+x2B6aQaH1NNgGHxRxumloKiOpmjj4zjcyPeGgeNZzgNnNtQZWMVNViOJYXUsoaqGCnmdd0zA1/GyEudG0ng2DKOM6179SCWpcPmGlktQY38CaMMEuU8GXZ4zlD917A7OpBjaOYJK7Fsa4WORkVYImMe5pDXgse1xa47HWvzIInR6sr6XDJMFkw+pknayoijlY1vwZzZM5DzMTYAZjsFyQBsubAJ7Q+SpoNGo3CmkfUQtkIpy1zZHEzO2ZbEjim+5B8ac4bV4jhVLVRQltVTyQVfwdxIdcA5orkDjC/Pa+W3Ogj8QlqMcraJooqmlgopRUTvqWcFdzLFrGC/H2gi/X1IJPRvDpmaS4nO6J7YpWU4jkLXBjyGRghrtx2g7uhBWdK4jPj1QXQVEwhiiY04Y9rJmgi7hUOuDmJvZtxsA2HmC36tMSoDDJR0cM1M6lIMsNQ0tmBf/ncSTmvbp2ADYBZBdEBAQEBAQEBAQEBAQEBAQEBAQEBAQEBAQEBAQEBAQEFUqtCgKqWqpauopH1JBmbFwTo3uAsHZJGusezpQZ+jejEVE6WUPkmnqS0zTTEGR+UWaOKAGtA2AAIJxAQEBAQEBAQEBAQEBAQEBAQEBAQEBAQEBAQEBAQEBAQEBAQEH//Z"/>
          <p:cNvSpPr>
            <a:spLocks noChangeAspect="1" noChangeArrowheads="1"/>
          </p:cNvSpPr>
          <p:nvPr/>
        </p:nvSpPr>
        <p:spPr bwMode="auto">
          <a:xfrm>
            <a:off x="765175" y="6201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EQDhUQERQVFBMQGRMVFRcVFxUWFRcZGRsYGxYYGxQaISgsGBwxGx4XIzEjJTUtLy4uGB8zODM4NygtNCsBCgoKDg0OGBAQGiwlICE3LDUwMSstLC8sMS8yLC0sLCsrNCwwLCwsLCwsLSwsLCwsLCwsLCwsLCwsLCwsLCwsLP/AABEIAMABBwMBEQACEQEDEQH/xAAcAAEAAgMBAQEAAAAAAAAAAAAABQYEBwgDAgH/xABLEAABAwICBAgICgcIAwAAAAABAAIDBBEFEgYHITETIjVBUWFxcxcyVHSBkbKzFDRygpKTobHB0iMzUlPC0eIWJTZCYqLD4RVDRP/EABsBAQACAwEBAAAAAAAAAAAAAAABBQIDBAYH/8QAOxEBAAECAwMIBwcDBQAAAAAAAAECAwQFESExgRIyNEFxcrHBExQzUWGR0RUWNVJjouFCQ1MGIySh8P/aAAwDAQACEQMRAD8A3egICAgICAgICAgICDwxCUshkeN7GPcO0AkLVfrmi1VVHVEtlqmK7lNM9cw1rJIXEucSSd5O0leKqqqqnWqdZerppimNKY0h8qGQgICC26FVLnCSMklrMpbfmve47NgXoMnu1VRVRM7I0UmaW6aaqaojesyu1SICAgICAgICAgICAgICAgICAgICAgICAgIMHHH2pZfkOHrFly42dMPXPwl0YWNb1HbDXS8c9SICAgILPoP40vZH/ErzJd9fDzU+bbqOPktiv1MICAgICAgICAgICAgICAgICDHxCujp4nTSuDWMFyT9gtzm9gB1qaaZqnSGyzZrvVxRRGsygcE04pKubgWZ2PN8vCAAPt0EE7eo2WyuzVTGsrDF5PicNb9JVpMdenUgNK9YUtPVOgp2MIiOV7pMxuecAAiwG5bbWHiqnWVjl2RUX7MXbtU7d2i36LY22upWzhuU3LXNvezhvsecbj6VouUcirRTY/BzhL02pnX3T8EssHGICAgr2luINEJhBBe8i4HMAb7ejmVRmuJpi16OJ2z4LLLbFVVz0kxshTV5tfiAgICCz6D+NL2R/wASvMl318PNT5tuo4+S2K/UwgICAgICAgICAgICAgICAgw8QxWnp7cNKyPNuzuDb9NgVlFM1bm61h7t7X0dMzp7oVrWdKHYVmaQWufEQQbgjaRtG8Lbh4/3FrkVMxjYiY2xEtW6Nm1fTd9B7bV3V82Xr8f0W73Z8HrpaP7xqe9k9orG1zIYZZ0S12QsmD4xJR4C58Rs+SoMYd+zdgJI67C3pWmqiKrukqnE4SjE5pFNe6KddPex9BtJ6oV0cT5XyRzuyuEji+xO4gndtt9qyvWqeTMxDbm2W4f1aqummImn3bPmuOlOJSicxNc5jWBviki5Ive49XoXjc0xV2L026ZmIjTcpcvw1ubfLqjWZQvw6b97J9N381WesXfzz85+qw9Ba/LHyh+GtlO+SQ/Pd/NJv3Z/qn5z9UxZtx/THyh4LU2CAgICAgs+g/jS9kf8SvMl318PNT5tuo4+S2K/UwgICAgICAgICAgICAgICAg0ZrAlc7FJ8xJylrR1ANbYDoG/1lWNjmQ+gZLTFOCo0jfr4synmc7R6RpNwypaGjoBaCQPSSfSVjMaXoaK6IpzamY66Z1Qejnx+m7+D3jVur5srHH9Fu92fB76YcpVPeyfesbPMhryzolrshIv/wAPt87/AOMrD+7wcsfis9zzR+hnKVN3jVne5kunNeh3exurFsKgmGeXi5B4wOWw6yeZUWIwNvETHKjb8N7wNrGV4eJmJ2fHch8PwihqMxie92Q5TY8/pG0dfUVpu5Fbt6cuJjX4srGe1X9ZtzE6fB8vwqh4c0/CuEoANi4c+4AkWJtttv2p9g0Tb5cRVp79Ufb0xd9FNVPK9yOxvA3U4zg5oybX3EHmB/mqTG5fVh45UTrC7wmOi/PJmNJRCr3cICAgILPoP40vZH/ErzJd9fDzU+bbqOPktiv1MICAgICAgICAgICAgICAgINFaecqVHyh7LVZWOZD6Fk/QrfHxZVJyBN50z2GrGr2sNF38Ut92fGUNo58epu/g941ba+bLvx/RbvdnwZGmHKVT3sn3rGzzIa8s6Ja7ISL/wDD7fO/+MrD+7wcsfis9zzR+hnKVN3jVne5kunNeh3exvCufC9jopXMs4WcC5oO37ulcFvlxMVUxL5nem1VTNuuY2/FrmhrXYdWPAIkbtabEWe3ew3HPu+0K/uW4xdmJ3T4e95Gzeqy/EVRvjxjqlk6KU4qKp1TUPbZhz8YgZnnaNh5hv8AUteNr9Fai1bjf4fz9W/LLcX78370xs27Z3z/AAuuLvjlpZg1zXZWOPFINiBcbusLy+OtzOHriY6pezwd2mb1M0zE7Y/7a/XjHrGXiVIInMAJOeNj9vNm5l04mxFqqmInfET82jD3puxVMxumYemHU7XxTucLmNmZu/YbrPDW6a7d2Z3xGxhiLlVNduInfO1gO3Ljnc6krpK0CosABxI93YrDMoiL+z3Q4sBMza4yktB/Gl7I/wCJduS76+Hm5M23UcfJbFfqYQEBAQEBAQEBAQEBAQEBAQaK085UqPlD2WqyscyH0LJ+hW+PiyqTkCbzpnsNWM+1hou/ilvuz4yhtHPj1N38HvGrbXzZd+O6Ld7s+DI0w5Sqe9k+9Y2eZDXlnRLXZCRf/h9vnZ92Vh/d4OWPxWe55o/QzlKm7xqzvcyXTmvQ7vY2Zjmh76ipfMJGtD8uwtJIs0Df6FOHzGLVuKJp3PjmMyeq/equRXEa/D4KViFHwUzomu4QsNiWg2JG8AdW31K4tXeXbiuY0ecv2PR3Zt0zytPczdH8D+GFzWyNY5ljlIJuDzj0/eFqxWK9BpM06xLowOA9a1iKoiY6ltw3R91HTVWZ7X8JGdwItla/p7V53NsXGIs1aRppE+D1eS5fVhL0a1a6zT4qsvnz36U0g8eLuYvxVhmHPo7tLiwPNr70v3CP1NT3f4qMJ7K/3TFe0tdqKduXBO52pbSf4z8yP7lY5n7fhDhy/wBjxlI6D+NL2R/xLsyXfXw83Lm26jj5LYr9TCAgICAgICAgICAgICAgICDRWnnKlR8oey1WVjmQ+hZP0K3x8WFFi7m0L6PKMskjZc1zcEAC1vQFlNGtXKb6sJFWJjEa7YjTRg007o5GyMNnRua5p6C03BsetZTGsaOm5RTXTNFW6dj6rKl80jpZDmfIS5x2C5O/YEpiIjSEWrVNqiKKN0PPhDly3OW97X2X3Xt02U6MuTGvK02vWgqnQzMlb40TmvHa0gqKo1jRhetRdt1W53TGjfFHiba2kMlLIA57bAnaY3HeHDmI/wC9qroiKK45cbHzLH4S9Y5VqdlXVPV2oXRDRp8Er5ZwMzbtZtBG0cZ9+zYPSu7HY2m7RFFvd1/R57K8trs11XL0bd0ecvKl0ZnhxHhISGwtOYEn/K7xo8o39HqKzrxtu5h+TXtq/wDbWFrLL1rGcu1OlPlPUtOL/FZu7k9kqhxXsK+yfB6fDe2o7Y8Wt14t6tKaQePF3MX4qwzDn0d2lxYHm196X7hH6mp7v8VGE9lf7pivaWu1FO3Lgnc7UtpN8Z+bH7IVhmft+EOLL/Y8ZSOg/jS9kf8AEu3Jd9fDzcmbbqOPktiv1MICAgICAgICAgICAgICAgINFaecqVHyh7LVZWOZD6Fk/QrfHxQC2rMQEBAQe1LVyROzRPfG7pY4tPrCiaYne13LNu5GldMTHxhIf2nrvKZvpuWHoqPc5fs3Cf46fk/f7UV3lM303J6Kj3H2ZhP8dPybB0Nx2asw6pbMc74WuAfba4Oa6wNt5Fjt6wqzMbcU2q9PdLzGZ4K1hsXam3sirTZxRC8GsUrpD48XcxfirDMefR3aXFgebX3pfmEfqanuvxUYT2V/umK9pa7UW7cuCdztXDG8AdOWyRkB2VocHXANtxBXo8bl1V+YronbpG9RYXHRZ1orjZr1MzR7CDTMdmIL32vbcAL2HXvK6cvwU4ameVOsy0Y3FenqjSNkJdWDiEBAQEBAQEBAQEBAQEBAQEGitPOVKj5Q9lqsrHMh9CyfoVvj4oBbVmICAgIL7o1q5fPE2apeYmvF2saAX2O4knY3ssVy3MTpOlLzeO/1BFquaLNOunXO7gnvBdR/vaj6Uf5Fr9aq9yu+8eK/LT8p+p4LqP8Ae1H0o/yJ61V7j7x4r8tPyn6rTg2DQUkPAwts0kl19pcTsJcefYtFdU185UYnF3cTc9Jcnb4djFGjFPnzWdbfkvxfuvbquqv7Kw/L5Wk9nU2/aN/kcnXj1oXTKIioa63FcwAHmuCbj7QqzOKJi9E6bJhYZXVE2pjr1fOjVG6Vk7RszMyA82Y7Qoy2xN2m7EdcaJx92LdVufdOrDjwOoc/g+DcOYkjijrzc/oXNTl9+qrkTTMeHzb6sbYinlRV9WwWNsAOjYvXRGkaPNTOs6v1SgQEBAQEBAQEBAQEBAQEBAQEGitPOVKj5Q9lqsrHMh9CyfoVvj4oBbVmICAgy8HpuFqoYjtEkkbT2FwB+xY1zpTMufF3PR2K646onwdEgWVU+ZCAgICD4mha8ZXtDh0EAj1FY10U1xpVGrKmqqmdaZ0IomsGVoDQOYAAeoJTRTTGlMaQiqqap1mX2skCAgICAgICAgICAgICAgICAgICDRWnnKlR8oey1WVjmQ+hZP0K32ecoBbVmICAgmdDR/eVN3jPvWu9zJV+aT/w7vY32qx86UPXcbYJJb95T+8ag54znpPrKhJmPSftUjIw/Fp4HZoJ5Y3NP/rkc31gHb2FQNz6rtZT6uUUVaRwzh+ilADeEIFyxzRsD7XII2Gx2A75Q2ogICAgICAgICAgICAgICAgICAgICCnaU6BR1sxnbIYpHWz8XO11hYG1xY2sN/Mt9u/NEaLrAZ1cwtv0c08qI3bdJQvgpPlQ+p/rW31r4LD7zfpfu/g8FJ8rH1P9aet/A+836X7v4fngpPlQ+p/rT1v4H3m/S/d/D98FJ8qH1P9aet/A+836X7v4TGjGr+KjnE75TK9l8nFyNBIte1zc2utdy/NUaOHH55cxNubdNPJid/XK5rnUaha7+RJO8p/eNQar1Pcu0/ZP7p6DpFBB6VaLU2IwOinY3MQckgA4SN3M5ru3m3HcUHLjJ5KaUSA2kp3hwI3B8br7D0XCgddxzAxh+4Fod2C11Irw1gYSf8A7YNv+tBZUHjWVTIY3SyODI4wXPcdzWjaSepBCUunGGSyNijrIXPkc1jGh1y5zjYADpugm6yqjhidLK4MjjBc9ztzQN5PUghqLTXDZ5WwxVcL5JDZrWuu5x6AEExW1ccMTpZXBkcYLnOdsDQN5JQRFBpnhs8rYYauGSSQ2a1rrlx37B2IJ5AQQeJaYYfTSuhnqoo5GWzMc6zhcAjZ2EFBjeEDCfLYPppqMvDtLsOqH8HDVwPedzRI3MexpNygmkBAQEBAQEBAQEBAQEBBQtd/IkneU/vGoNRarq+KnxiCaeRkUbRNme9wa0XjeBdx6yB6UG+v7c4V5dS/XR/zQQWlWtOgpoHfBpWVM5BEbY+MwO5nPkGwAb7A3KDROj2DSV9ZHSsu507uO7oZvkeT1C57bDnUDqyqaBC4DcGOA9AKkcgUe5nzPwQdjIK9rD5GrvN5/YKDnXQvlWj85p/eNQdEax+Ra3zeb2Sg0Bq55ao+9HsuRLfusrkSt7iT7kQ0Jq05bou9Pu3ol1AiBBzbrg5dqeyD3UaCLwvQvEqqFs9PSvkiffK8OiANiWnY54O8EehEsbG9F62jaDV00kTXGwc4NcwnozNJAPUVA2Hqc05lFQ3Dql5fHLcQOeSXMcATwZcd7CAbX3EADYRaUN2ICAgICAgICAgICAgIKFrv5Ek7yn941BoLC8NmqpmwU7DJK++VgLQTYEna4gbgSoSnvB1i/kUn04PzqRF4xo3W0YzVNPLE07Mzm3ZfmHCNuL9V1AsWqzTGPDKotmYzgqjK181v0kXQc3PHfaR6eaxlDoerN4Xkbix33FByBR7mfM/BB2Mgr2sPkau83n9goOddC+VaPzmn941B0RrH5FrfN5vZKDQGrnlqj70ey5Et+6yuRK3uJPuRDQmrTlui70+7eiXUCIEHNuuDl2p7IPdRoNv6nuQqbtn99IgztZULX4LWhwBywyPF+ZzBmae0EAoObcDmMdZTvbsLJoHD0SNKhLrdSgQEBAQEBAQEBAQEBBQtd/IkneU/vGoNV6nuXafsn909B0ig+J4WyMLHtDmPBDmuALSDvBB3hBy5p5gjaHE56Zn6trg6O+2zHtDg30XLfmoN46ssSdUYBE55JdEyWEk7biMua3/aGoObqPcz5n4IOxkFe1h8jV3m8/sFBzroXyrR+c0/vGoOiNY/Itb5vN7JQaA1c8tUfej2XIlv3WVyJW9xJ9yIaE1act0Xen3b0S6gRAg5t1wcu1PZB7qNBt/U9yFTds/vpEElrE5FrvN5/YKDmXDPjEPexe21B12gICAgICAgICAgICAgoWu/kSTvKf3jUGq9T3LtP2T+6eg6RQfE0rWNL3kNa0Euc4gAAbySdwQcuaeY22uxOepZ+re4NjvsuxjQwH02LvnIN3aqsPdFo/ECONM2aUDqkc4s/wBmU+lBzhTuytaT/lDT6lA7FikDmhwNw4Ag9IO0KRXdZMrWYLWlxteCRo7XjK0elxA9KDnnQlpOK0YHlFOfU9pP2IOh9Y/Itb5vN7JQaA1c8tUfej2XIlv3WVyJW9xJ9yIaE1act0Xen3b0S6gRAg5t1wcu1PZB7qNBt/U9yFTds/vpEGZrNqWx4LWFxAzxPjbfndJxWj1kIObsEiL6ynY3aXzQNHpkaFCXXClAgICAgICAgICAgICCha7+RJO8p/eNQaEwjFJqSdtRTv4OVmbK6zXWzAtOxwI3EqErF4TsY8rP1VP+RBE43pXXVrctVUySM35OKxnVdjAAfSEE5q80AmxKVssrXMo2kFzzccKP2I+m+4uGwbedSh0dGwNaGtAAaAABsAA3ABBzZrM0Rkw6te8NJpqhznxPtxWlxJMRPMQb2HO23QbBk6Ma0a+hhbT2jnijFmCUOztA3ND2na0cwINuxEo/TDT2txNojmLGQtOYRxAhpI3F5JJdbm3DntcBBaNSuiEktS3EpWlsMObgb7OEeQW5h0tAJ285ItuKIbR1jci1vm83slBoDVzy1R96PZciW/dZXIlb3En3IhzPQVskErZoXFkkZuxwsS02IuLgjcSoSn/CFi/lsv0YfyKRctU2l2IVeKiGpqXyxmKV2VwjAuMtjxWjpKCs64OXansg91GiEZhWmuJUsLYKepdHEy+VgZCQLkuO1zCd5J386hLExzSSsrcvwuofKGbWh2VrAd18jQBe19tr7SgvupjQySWoZiUzS2GG5gzCxleQQHgfsAEkHnNrblKG80BAQEBAQEBAQEBAQEGBjeDwVsBgqWcJE4tcW3c3a03btaQd6CveC/B/JR9bP+dA8F+D+Sj62f8AOgy6DQDCoHBzKSLMNoLwZbHpHCE2KCyAW2DmQfqDyqqaOVjo5WNex4s5rwHNcOgtO9BTK3VNhMji4QvjJ5o5ZA30NJIHoQ1e2F6r8Jp3B4p+EcN3DPfIPoOOX7EFxa0AWGwDYANwQeGI0MdRC+CZuaOVpY9tyLtOwi4sR6EFfw7V7hdPMyeGnDZIjmY7hJjY9Ni4g+lBP4lQR1ML4Jm545Wlr23Iu07xcEEehBWPBfg/ko+tn/OgeC/B/JR9bP8AnQZ+CaEYfRTcPTQcHIA5ubPK7Y61xZziOYIPjF9BMNq53VFRT55ZMuZ3CStvlAaNjXAbgEGH4L8H8lH1s/50GXh+gOFwOD46SLM3aC8OkIPSOEJsUFlAQEBAQEBAQEBAQEBAQEBAQEBAQEBB51EzY2OkdsawOc479gFzs7EGJgeMQ1tOypp3F8UmbK4tc0nK4tPFcARtBQZ6Agio9IKd1e7Dw4/CGR8MW5TbJcC+bdvI2IPrD8fp6ipnpYnky0haJm5XDLmvl4xFnbjuQZ1XUtijfK82ZG1z3GxNmtBJNhv2BBjYJi0NZTsqadxdFLmyktc0mxLTxXAEbQUGcgICAgICAgICAgICAgICAgICCraxsenw+jbVw5csc0InDml36Jxyuy2Is65bt60ETU6cSt0jjw5oYaZwaxzspzCV8bpWce9rEZRbrKBhWlNdVYdiVZEI708lQ2jGUkOZCL3dt4xI2c20IIrHtZk0NPhk0YjtVsbNV3aSGMDomyZbHi8YvAJvuCC0YZj89RjdXRsyCnooornKS/hpAHN41/Fy5tlt4QVabWLVswV85Efw6OrfRloY4sztOY/o73PEB596CZg0xnqKvCoYMmWugdU1N2klrQ1pAbt4vHD28/Mgt2O/E5+6l9hyDU+hVRjEWARVFH8F4CnbO/g5GvdLMGySOkNwQG84DRvtv22AWLGtP5P/AB+HVtKGD4fURQyNeM+W+YSNBBG0OaQD9iCW0v0inpcRw6miycHWySMlzNJdZvB2ym+zxj0oPyn0hmdpHJhxDOBZS8MDl/SZszB4193GOyyCD0MnbHj2OSPNmx/B3OPQGteSfUgxocdxfEcOqK9jaZlG+OoayB4fwzo2hzXO4UXAdsNtliRbYLFBY9UHINL2Te9kQZesDSd2G0YkiYJJ55GQQMd4pkfe17c1gdmy5sLi90EG3SHE8PraWHEzTSw17uCbJA1zDFKbZWkHxmkkD1nZaxDHxHS3FZMXq8NoooXmHgSx8gIbEwsY6RzzfjElwDQB077IJCvx6vqsVnw+gdBA2hZG6WSZjpHPdIA5rWsBFm2O0/8ASD31caQVdeKiSpdCPg8jqYxxMcAJIwM8gkLjmab7BYW696C5oCAgICAgICAgICAgIIfTHCvhmG1NNa5lieG/LAuz/cGoNUU2jtecEfWmKb4e2rgqWMMbhLaJrYW/o7XOwvdboCDZWr3BvgmD01O9mV3B5pGu3h0l3vaesFxHoQa20a0FqXMxKnnjkDYKeakoy9ps8GWWVpaT4wzBhuP27ILlqhwyojpJqirY9lRWTF7hI0seGsaGNu07tocR1EIIZmi9R/ac3jcaEyOrc2Q8HwroeDIz7s2ck26EDVPozUU+IVL6iORraNho6VzwQHxGaR5LSfGGxpv/AK0Fqw7F6qtpa1s1I+nMfDRRA5iZhldZ7QWjf1XQUrAcUrqHA2YccNrHVEscwic2PNEOFc8gyG94nDNta4c2+x2B6aQaH1NNgGHxRxumloKiOpmjj4zjcyPeGgeNZzgNnNtQZWMVNViOJYXUsoaqGCnmdd0zA1/GyEudG0ng2DKOM6179SCWpcPmGlktQY38CaMMEuU8GXZ4zlD917A7OpBjaOYJK7Fsa4WORkVYImMe5pDXgse1xa47HWvzIInR6sr6XDJMFkw+pknayoijlY1vwZzZM5DzMTYAZjsFyQBsubAJ7Q+SpoNGo3CmkfUQtkIpy1zZHEzO2ZbEjim+5B8ac4bV4jhVLVRQltVTyQVfwdxIdcA5orkDjC/Pa+W3Ogj8QlqMcraJooqmlgopRUTvqWcFdzLFrGC/H2gi/X1IJPRvDpmaS4nO6J7YpWU4jkLXBjyGRghrtx2g7uhBWdK4jPj1QXQVEwhiiY04Y9rJmgi7hUOuDmJvZtxsA2HmC36tMSoDDJR0cM1M6lIMsNQ0tmBf/ncSTmvbp2ADYBZBdEBAQEBAQEBAQEBAQEBAQEBAQEBAQEBAQEBAQEBAQEFUqtCgKqWqpauopH1JBmbFwTo3uAsHZJGusezpQZ+jejEVE6WUPkmnqS0zTTEGR+UWaOKAGtA2AAIJxAQEBAQEBAQEBAQEBAQEBAQEBAQEBAQEBAQEBAQEBAQEBAQEH//Z"/>
          <p:cNvSpPr>
            <a:spLocks noChangeAspect="1" noChangeArrowheads="1"/>
          </p:cNvSpPr>
          <p:nvPr/>
        </p:nvSpPr>
        <p:spPr bwMode="auto">
          <a:xfrm>
            <a:off x="917575" y="8233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48" y="3269590"/>
            <a:ext cx="2486782" cy="24220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75348" y="2692039"/>
            <a:ext cx="2553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All proceeds go to</a:t>
            </a:r>
            <a:endParaRPr lang="en-US" sz="2400" b="1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81" y="470481"/>
            <a:ext cx="3796746" cy="559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305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379" y="2620197"/>
            <a:ext cx="885899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500" b="1" dirty="0" smtClean="0">
                <a:solidFill>
                  <a:schemeClr val="tx2"/>
                </a:solidFill>
                <a:latin typeface="Franklin Gothic Medium"/>
                <a:cs typeface="Franklin Gothic Medium"/>
              </a:rPr>
              <a:t>Questions?</a:t>
            </a:r>
            <a:endParaRPr lang="en-US" sz="4500" b="1" i="1" dirty="0">
              <a:solidFill>
                <a:schemeClr val="tx2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7" name="Subtitle 1"/>
          <p:cNvSpPr txBox="1">
            <a:spLocks/>
          </p:cNvSpPr>
          <p:nvPr/>
        </p:nvSpPr>
        <p:spPr bwMode="auto">
          <a:xfrm>
            <a:off x="3407999" y="4957984"/>
            <a:ext cx="64008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Clr>
                <a:srgbClr val="CC0000"/>
              </a:buClr>
            </a:pPr>
            <a:r>
              <a:rPr lang="en-US" b="1" dirty="0">
                <a:solidFill>
                  <a:schemeClr val="bg1"/>
                </a:solidFill>
                <a:latin typeface="Franklin Gothic Book" pitchFamily="34" charset="0"/>
              </a:rPr>
              <a:t>Mark </a:t>
            </a:r>
            <a:r>
              <a:rPr lang="en-US" b="1" dirty="0" err="1">
                <a:solidFill>
                  <a:schemeClr val="bg1"/>
                </a:solidFill>
                <a:latin typeface="Franklin Gothic Book" pitchFamily="34" charset="0"/>
              </a:rPr>
              <a:t>Roberge</a:t>
            </a:r>
            <a:endParaRPr lang="en-US" b="1" dirty="0">
              <a:solidFill>
                <a:schemeClr val="bg1"/>
              </a:solidFill>
              <a:latin typeface="Franklin Gothic Book" pitchFamily="34" charset="0"/>
            </a:endParaRPr>
          </a:p>
          <a:p>
            <a:pPr>
              <a:buClr>
                <a:srgbClr val="CC0000"/>
              </a:buClr>
            </a:pPr>
            <a:r>
              <a:rPr lang="en-US" b="1" dirty="0" smtClean="0">
                <a:solidFill>
                  <a:schemeClr val="bg1"/>
                </a:solidFill>
                <a:latin typeface="Franklin Gothic Book" pitchFamily="34" charset="0"/>
              </a:rPr>
              <a:t>Chief Revenue Officer, </a:t>
            </a:r>
            <a:r>
              <a:rPr lang="en-US" b="1" dirty="0" err="1">
                <a:solidFill>
                  <a:schemeClr val="bg1"/>
                </a:solidFill>
                <a:latin typeface="Franklin Gothic Book" pitchFamily="34" charset="0"/>
              </a:rPr>
              <a:t>HubSpot</a:t>
            </a:r>
            <a:endParaRPr lang="en-US" b="1" dirty="0">
              <a:solidFill>
                <a:schemeClr val="bg1"/>
              </a:solidFill>
              <a:latin typeface="Franklin Gothic Book" pitchFamily="34" charset="0"/>
            </a:endParaRPr>
          </a:p>
          <a:p>
            <a:pPr>
              <a:buClr>
                <a:srgbClr val="CC0000"/>
              </a:buClr>
            </a:pPr>
            <a:r>
              <a:rPr lang="en-US" b="1" dirty="0">
                <a:solidFill>
                  <a:schemeClr val="bg1"/>
                </a:solidFill>
                <a:latin typeface="Franklin Gothic Book" pitchFamily="34" charset="0"/>
              </a:rPr>
              <a:t>@</a:t>
            </a:r>
            <a:r>
              <a:rPr lang="en-US" b="1" dirty="0" err="1">
                <a:solidFill>
                  <a:schemeClr val="bg1"/>
                </a:solidFill>
                <a:latin typeface="Franklin Gothic Book" pitchFamily="34" charset="0"/>
              </a:rPr>
              <a:t>markroberge</a:t>
            </a:r>
            <a:endParaRPr lang="en-US" sz="2600" b="1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7" y="4567261"/>
            <a:ext cx="2724480" cy="1814546"/>
          </a:xfrm>
          <a:prstGeom prst="rect">
            <a:avLst/>
          </a:prstGeom>
          <a:ln w="28575" cmpd="sng">
            <a:solidFill>
              <a:schemeClr val="accent3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4325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73417" y="503989"/>
            <a:ext cx="0" cy="5765609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7493" y="3487589"/>
            <a:ext cx="3757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Light"/>
                <a:cs typeface="Proxima Nova Light"/>
              </a:rPr>
              <a:t>Say goodbye to manual tasks and confusing features. Say hello to HubSpot CRM.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2123" y="3342248"/>
            <a:ext cx="3757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Light"/>
                <a:cs typeface="Proxima Nova Light"/>
              </a:rPr>
              <a:t>Take back your inbox with tools that make email better for everyone, including salespeople.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7860" y="5191868"/>
            <a:ext cx="2673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  <a:latin typeface="Proxima Nova Light"/>
              </a:rPr>
              <a:t>www.hubspot.com/sales</a:t>
            </a:r>
            <a:endParaRPr lang="en-US" u="sng" dirty="0">
              <a:solidFill>
                <a:schemeClr val="accent1">
                  <a:lumMod val="75000"/>
                </a:schemeClr>
              </a:solidFill>
              <a:latin typeface="Proxima Nov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1240" y="5191868"/>
            <a:ext cx="239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  <a:latin typeface="Proxima Nova Light"/>
              </a:rPr>
              <a:t>www.getsidekick.com</a:t>
            </a:r>
            <a:endParaRPr lang="en-US" u="sng" dirty="0">
              <a:solidFill>
                <a:schemeClr val="accent1">
                  <a:lumMod val="75000"/>
                </a:schemeClr>
              </a:solidFill>
              <a:latin typeface="Proxima Nova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05" y="2481588"/>
            <a:ext cx="3245487" cy="619056"/>
          </a:xfrm>
          <a:prstGeom prst="rect">
            <a:avLst/>
          </a:prstGeom>
        </p:spPr>
      </p:pic>
      <p:pic>
        <p:nvPicPr>
          <p:cNvPr id="10" name="Picture 9" descr="sidekick-brand-with-hubspo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29" y="2414380"/>
            <a:ext cx="2160054" cy="6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2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653" y="2507267"/>
            <a:ext cx="85341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chemeClr val="bg1"/>
                </a:solidFill>
                <a:latin typeface="Franklin Gothic Medium"/>
                <a:cs typeface="Franklin Gothic Medium"/>
              </a:rPr>
              <a:t>#1: Hire the same type of successful sales person</a:t>
            </a:r>
          </a:p>
        </p:txBody>
      </p:sp>
    </p:spTree>
    <p:extLst>
      <p:ext uri="{BB962C8B-B14F-4D97-AF65-F5344CB8AC3E}">
        <p14:creationId xmlns:p14="http://schemas.microsoft.com/office/powerpoint/2010/main" val="264994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307975" y="105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460375" y="2137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612775" y="4169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" y="0"/>
            <a:ext cx="3065419" cy="4330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512" y="1941678"/>
            <a:ext cx="6244009" cy="3099708"/>
          </a:xfrm>
        </p:spPr>
        <p:txBody>
          <a:bodyPr/>
          <a:lstStyle/>
          <a:p>
            <a:r>
              <a:rPr lang="en-US" sz="5400" i="1" dirty="0" smtClean="0"/>
              <a:t>What do you look for in a sales hire?</a:t>
            </a:r>
            <a:endParaRPr lang="en-US" sz="5400" i="1" dirty="0"/>
          </a:p>
        </p:txBody>
      </p:sp>
    </p:spTree>
    <p:extLst>
      <p:ext uri="{BB962C8B-B14F-4D97-AF65-F5344CB8AC3E}">
        <p14:creationId xmlns:p14="http://schemas.microsoft.com/office/powerpoint/2010/main" val="16367392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000" y="1161383"/>
            <a:ext cx="89777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solidFill>
                  <a:schemeClr val="bg1"/>
                </a:solidFill>
              </a:rPr>
              <a:t>The ideal sales </a:t>
            </a:r>
            <a:r>
              <a:rPr lang="en-US" sz="4400" b="1" i="1" dirty="0" smtClean="0">
                <a:solidFill>
                  <a:schemeClr val="bg1"/>
                </a:solidFill>
              </a:rPr>
              <a:t>hiring formula is </a:t>
            </a:r>
            <a:r>
              <a:rPr lang="en-US" sz="4400" b="1" i="1" dirty="0">
                <a:solidFill>
                  <a:schemeClr val="bg1"/>
                </a:solidFill>
              </a:rPr>
              <a:t>different for every company… </a:t>
            </a:r>
            <a:endParaRPr lang="en-US" sz="4400" b="1" i="1" dirty="0" smtClean="0">
              <a:solidFill>
                <a:schemeClr val="bg1"/>
              </a:solidFill>
            </a:endParaRPr>
          </a:p>
          <a:p>
            <a:pPr algn="ctr"/>
            <a:endParaRPr lang="en-US" sz="4400" b="1" i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004" y="3438811"/>
            <a:ext cx="89777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b="1" i="1" dirty="0" smtClean="0">
              <a:solidFill>
                <a:schemeClr val="bg1"/>
              </a:solidFill>
            </a:endParaRPr>
          </a:p>
          <a:p>
            <a:pPr algn="ctr"/>
            <a:r>
              <a:rPr lang="en-US" sz="4400" b="1" i="1" dirty="0" smtClean="0">
                <a:solidFill>
                  <a:schemeClr val="bg1"/>
                </a:solidFill>
              </a:rPr>
              <a:t>but the process to engineer the formula is the same.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7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1258" y="278933"/>
            <a:ext cx="9405257" cy="457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Engineer Your Own Sales Hiring Formula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49" y="1180100"/>
            <a:ext cx="6317282" cy="4737962"/>
          </a:xfrm>
          <a:prstGeom prst="rect">
            <a:avLst/>
          </a:prstGeom>
          <a:ln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11924318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307975" y="105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460375" y="2137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ta:image/jpeg;base64,/9j/4AAQSkZJRgABAQAAAQABAAD/2wCEAAkGBxQPEBAQDw8QEA8PEBAQDhQQFA8QEA8UFxQWFhQRFBQYHCggGBolHBQUITEhJSkrLi4uFx8zODMuNyktLisBCgoKDg0OGxAQGzQmICQsLCwsNCwsLCwsLC0sLCwsLCwsLCwsLCwsLCwsLCwsLCwsLCwsLCwsLCwsLCwsLCwsLP/AABEIAQsAvQMBEQACEQEDEQH/xAAcAAEAAQUBAQAAAAAAAAAAAAAAAQIDBAUGBwj/xABJEAABAwICBgYECgcGBwAAAAABAAIDBBESIQUGMUFRYQcTInGBkTJSc6EUI0JicqKxssHRJDM0Q5KzwmOCo+Hw8RUWNURTVNL/xAAaAQEAAwEBAQAAAAAAAAAAAAAAAwQFAgEG/8QAMhEBAAIBAgUBBwQBBAMAAAAAAAECAwQREiExMnFBBRNRYZGhsSIzQoHBFSNS8RTh8P/aAAwDAQACEQMRAD8A9xQEBAQEBAQEBAQEBAQEBAQEBAQEBAQEFqYXsguICAgICAgICAgICAgICAgICAgICAgICAgICAgICAgICCxU1kcQvLLHGPnua37V3XHe/bG7m1617p2auXW2jZtqoz9HE/7oKsV0Oon+Eq067Tx/OFn/AJ1ov/Y/w5f/AJXX+naj/j94c/6hp/8Al9pX4da6N+yqiH0iWfeAXE6HUR/CXca3Tz/OGfDpOF/oTwu+i9h/FQ2w5K9az9E1ctLdLR9WUDfZmo0iUBAQEBAQEBAQEBAQEBAQEHKae16gpiWRfpEoyIYbRtPzn7+4XWjp/Z2TJztyj7/Rn6j2jjx8q85+31cNpPXGrqLjreqYfkw9j63pHzWvh0GDH6bz8+f/AKZGXX58nrtHy/8At2ic8k3cSSdpJJPmVcjaOUKU7zzlYlq2t2m54DNcWyVh3WlpYkmkXfJAHfmVFOafRLGKPVYdUvO158MvsXE3tPq7ilY9FsuJ2klc7z8Xu0LkNU9noSSM+i5zfsK5msT1h1F7V6S2tFrZWw+hWT9z3daPJ91FbTYrdapq6nLXpZ1Wh+lWVhAq4GSt3ui+Lk78J7J9yq5PZ9Z7J2WsftCY74+j0XQOslPXtvTyhzgLuY7sys72ndzFws7Lhvjn9UNHFmpkjestsokogICAgICAgICAgt1E7Y2OfI4MYwFznONg0DaSva1m07R1eWtFY3no8o1s10fVl0UBdHTbDtEk3N3BvzfPgPoNJoK4v1X52+0Pn9Xr7ZZmtOVfy5S60d2ftCHPAFybBJtt1Irv0YM9WXZDIe8qC2SZ6Jq44jqxVEkEBHggICAguU07ontkje5kjDdrmEtc08QQvLRExtLqtprO8PWtRekAVBbTVpDag2bFLk1k53NcNjX+48jYHJ1Oj4P1U6fhr6bWRf8ATfr+XoKoL4gICAgICAgICDyLpA1o+FSGnhd+jROs4jZM8fK+iDs8+C39BpfdV47dZ+0MHX6n3s8FekfdyF1o7s3hC+2ZKbnDLCmlLjy3KC1t1ilOFbXDpBR4hAQEBHggICAjqHsfRnreatnwWodeoibeNxOc8Y48XjfxGfFY+s0/BPHXpP2bGj1HHHDbrDvFRXhAQEBAQEBBx/SRrB8Fp+pjdaepBaCNrI9j3cidg7zwV7QYPeX4p6R+VHX5/d4+GOsvHrrffP8ANOJBYqJL5bhtUdp9EtI9VlcJBAR4go8QgICAjwQEBHrIoKx9PLHNE7DJE4PYeY3HkcweRK5tWLRNZ6S7paa2i0PojQek21lPFUR+jKwG3qu2OYeYII8F89kxzjtNZ9H0OO8XrFo9WeuHYgICAgIIc4AEk2AFyTuCDwPWnS5rauWe/YJwQjhG3JvnmfFfS6fF7rHFfr5fN6nJ73JNvp4alT7oOFD3WC8mSK82MokwgICC9R0j53tihY6SRxs1rBcnnyHM5Ly1orG9pe1pNp2q9E0H0VFwDq2bBfPq4LEjk6Q5eQ8VnZfaHpSPq0MXs/1vP0bPT/RbTywFtG99PUNuWPc50jZD6sgO7m21uexVo1uXfnKz/wCFh25Q8M0tDVUc76epxRzRntNOEgjc5pt2mncQrNc95jeJV7aakTtMLcGlXD02hw4jI/kpa6m0dyG2lrPbybSCYPF2m438R3q3W8WjeFO1JpO0ri6cCPRHr1HoZ0pcVFI4+jaeLuPZkA8cJ8Ssv2hj6X/pqez8nKaPTlmtIQEBAQEHMdI2lPg1BLY2fPaBnHtekf4Q5WtFj48sfLmq6zJwYp+fJ4cCvoHz6rEgtyuv4LmZd1ULl0ICDK0Zo+SqmZBC3FJIbNG4cXOO4AZkrm960rxW6OqUm9uGr3bVPViLR0WFgxTOA66UjtSHgODRuH45rCz57Zbbz09IbmDBXFXaOreqBOIOL6UNUG6SpS+No+GU7XPgcNrxtdCeR3cDbmpcV+GfkjyU4ofN5t/ur2yjzXaeQsOJvjwPIrqlprO8ObxF42lvIJQ9ocN+3iDwV+lotG8M69JrO0ri6ciPXS9HFZ1Wk6bhIXxO5hzTb6waq2rrxYZ+q1o7bZoe9LCbggICAgIPKemSvvNTU4OTI3SuHNxwt9zXea1vZ1dqzb+mV7RvzrX+3nd1pM0um5tCheOheAgIPYuinV8QU/wuRvx1SOxfayH5IH0vS7sKx9dm4r8EdI/LX0OHhpxz1n8O7VFeEAlByWkNZTI8spzhjBtj+U/m3gPegxaOkiAPxUXaJLuwzMnMk5Zr3eXm0NTrFqDSVjCYo2Us+ZbJC0NYT/aRjIjmLHnuUtM1q/NHfFWzyN1HJSVElNO3C9pwuG0X2hzTvBGYPMLU0+SJ6dJZepx7dfRkq4o7SXR5u2Gr0mGspHDdUwH/ABGqPNG+O0fKUuGdslfMPpBfOvoxAQEBAQc7rJqZTV7uslEjJsIaJI3EOsNgwm7T5KfFqcmKNqzyQZdPjyc7Q4HTHRZUx3dSTRVDfVkvBJbgHdprj/CrlPaP/KFS/s6P4y4nS1FPRm1ZSz049Z7MUXhKy7ferVNZjsrX0WWvzYsUrXi7XBw5EFWItE9Fa1ZrymFa9eCDM0JQGqqYKcfvpGsPJt+0fBoJXGW/BSbfB1ipx3ir6OijDGta0ANaA1oGwACwC+cmd+cvoojZWj0QaDXetMNG/CbGVzYgeTrl31WkIOFoprWQbeGqQZTaxBwPSnAC6lqRk+5hed7gO0y/d2/NXdHad9lPV13ru5W62GMlDZl6Gb+k0w41EH8xq5yT+ifEusUf7lfMPpRfOPoxAQEBAQEBBDmggggEHaDmD4IOT030caPqyXOphDKf3lMTA+/EhvZPiCpK5bV6S5tStuUw5Ss6IHt/ZtIFw3Nqow493WRkfdKtU194681S+hx26cmhruj7SEP/AG7Jhxp5Gv8Aquwu8gVbpr8c9eSpk0GSO3m3XRZoGVlc+SeGSLqIjh6xjmXc84Ra4zyxeaj1uatscRWd93eiwWrkmbRts9cWU1RAQc10hUxfROc0X6mRkp7hdrj4BxPgg82pqlBnMq+aC62s5oOZ1/qC+Onbu6x7jxuGgD7Srek7pVdX2w59bUMRUEGy1bjxVtG0b6mD+Y0qPNO2O3iUuGN8lfMPo1fPPoBAQEBAQEBAQEBAQEBBDnAAkkADMk5AINNW6zQxXtjkI9QZeZsg0dZr6yxaaR72kEOBe0XByIIsg85rZWB7jC2RkRN2tksXM+bcbQOKC22sQX6eYv2ee5BzesFb10oY03ZGSAR8pxtiPdkAO5aemxTWN56yzdTli07R6LZWlDMnqkIOi6PqfrNJ0g9WQyH+6xzvtAVfVTthss6WN8sPflhNwQEBAQEBAQEBAQEBBaqJ2xtLnmwHmeQG8oOX0vpIy+l2IhmG8ebvyQcvV6RYSQ1Brp5QUGsn7TgBsvmgxafRd5Sx5xDFdvNp2Ze5SZJrO3DG3JHji0b8U+rWab0ocToYuxGwljrZF9jY9wV3Bp4rEWt1Us+omZmtejU07bu7s1dpHNStO0MtToFQQd90OUOOrmmIyghwj6Uh/JrvNUNffakV+MtDQV3vNvg9hWS1RAQEBAQEBAQEBAQY9dVthZid3NG9x4IOT0xpSw6yQ3PyQNg5AIOF0zpl8l7HCNyDTxSneUF51QUFioqjE4NIIkcA4YhawIuHeIzCljDaaTf0RTmrF4p6thon02k7/Pb/AJqJK5nWWDq6ucbi/GO54DvxK18FuLHDJz14cksanbYX4q1SOSpkldCkRqkevcOi/RHwagY9wtJVHr3cQ0i0Y/hAP95YusyceTb4cm1o8fBj5+vN16qLQgICAgICAgICAgINHrhRPlpy6K5khPWADa8WIc0c7Z+CDz+V5qITY3eztAesN4QcxUNPBBaawoOrgpafRtHHXVOCoqZ23ooNrAdznjfh2m+Q2bbKfBhnLbb09UOfNGKu89fR51W1j5ZHyyOL5XvL3uO0uJv/AKC2OGvDw+nRj8VuLi9XT6HlDgxw3j/cLCvTgtNZ9G5S0XrFo9WFrxS/HQyDZJFhPew/k4LQ0U71mFDWxtMS0y0oZkpC9eN7qboI19XHDY9U34yoPCNpzF+JNm+PJQajL7qkz6+ixp8XvLxHp6voJrQAABYAWAGwDgsFupQEBAQEBAQEBAQEBAQeba10Yo6vHELRygPcBsY4kg25G1/FBq9J0YIEsYBa70h6pQaZ7ANyDEmoxLbGL2yGZuBe9h4k+alx5r4+2UWTDTJ3QwqjV2+cb7cn5jzCs11s/wAoVraKP4yu6CY+BxjmbYXxMdtaeIv5HzUWotW+1qpdPW1N62ZmtdQ18UIBBeHkjjhLc/eAp9BvxW+CHXzHDX47ubWoypVRtLiA0EucQGgC5cTkABvK9eRze8ag6tf8PpgHgfCZrPnI+T6sQPBoPmSsPVZ/e35dI6N3TYfdU+fq6dVlgQEBAQEBAQEBAQEBBxtb0mUMZIa+WVzSQRHG4Zjbm+yt10WW3/arbWY6/wDTjNY+kKGrewfB3xMaHNL3uDrg2yLQMtm266vo7VrvvvLmmsra2220LmhtKMHZLg+F/ouBuO4niqW2y5u6COkgeMmscOdr+aDC0joSnuBiMLnDskEgHzuD7kHF19a+klMU4wnax2RZI2+T2kXy71LGK1o3jmjnLWs7TyZVPpSOQdoNcPAqOazHWHcWieks40FLUAB0YY7c6M4XD8D4hTYtRfH0nkiy6emTujm0OsGgHUmF4eJIZCQx9rFp24XjjbfvsVqafURlj5svUaecXh3fRfqaW4a+pbZxF6WNwzaD++cOJ+SPHharrNTv/t1/tZ0em4f12/p6as5oiAgICAgICAgICAgICD5erR8bJ7ST7xW/XpDCt3Sx3NvtXsw56KIZn07sUTrX9JpzY7k5u9Vs2Ctuqzhz2q6zRGlOvFmOMcvqE3B5tO8LOy4LY+fo0MWat/LpBJPDEZJRFNC3ORrs7N9axG5RRG/JLM7c3I611cTw2OMl+B2Nhvfq2ub2oid+Yb5K/o8d43tPRQ1mSs7Vjq59jbK/t8VDeWy0bWuY9oxEtJAN1Wz6ak0mYjaVrBqbxeKzO8PTtX4o6h0UdQwSR9Yx2F2zEPRJ457ll0vas71adqxaNpelLl0ICAgICAgIJQEEICAgICD5g0gPjpvay/fK369sMG/dPlYXTxalbsXNnsclVLcPYW5HG2x53FlxaI4ZdVmeKNnp9e68E7dxhlH1CsbF318w2cvZbxLzFoW8woZ2idFTVcnVU0TpX5XwjJo4uccmjmVxe9aRvaXdKWvO1YetaqdGsdO3rKstnqC04W/uYSRtAPpu5nwG9ZufVzflXlDSw6StOductJoGQttxafeFTW3rEEmNrXDY5od5hBWgICAgICCUBAQEEICAgIPmPSf6+f20v33Lfp2x4YOTvnyxbLpypeF49X9GR4poRxljH1guMnKkz8pd4o3vWPnD0Wr/AFU3spfuFYuPvjzDayds+JeahbzBfQPRxC1ujKQta1pfHieQAC52I9o8SsXUzM5Z3bOniIxxs6VQJ3kuHq6mdnqzygd2M2QejauTY6do3sJb+I9xQbRAQEBAQEEoCAgIIQEEXQLoPmXSw/SKj2838xy36dseGBk758sRdOUOR6z9XmYqqAfPxfwtLvwUGpnbFZPpo3y1d3VfqpvZSfcKyMffHmGvftnxLzVq3mDD6E6PP+l0fsv6nLF1P7tm1p/26+HRXUCZ5bpxmCvqR/aB38TWu/FB1up0/ps4gOHhkftCDpkBAQEBAQSgICAghBF0EIAKD5s09RyQ1EomikiLpZC3rGubiBcSC0naO5b2K8WrG0sHNS0WneGvUiJS5eS6huNUY8VU0+pHI73Yf6lV1k7Yp/pb0cb5XaSi7JBxjePqlZVOVo8tS3bLzMEAC5W+wn0H0e5aLo/Zf1OWLqf3bNnT/t1dFdQJnmOsbg6vqCNgcxviGNB94QbfVmbBK0nYbtd3H/QQdvdBN0C6BdAQSglAQEEFBBQUlBTdBF0FqpgZK0slYyRh2tka17T3gr2JmJ3h5MRMbS5DTHRrRz3MQfSvP/iOKO/ON27k0hWqazJXrzVr6PHbpycXpDovqYnftNIIdvWSvfDYc2lpsfE96tV1tbR0ndVnRWrPWF7RGr8VK5zo66GrkLcDxALsiBN/TxG98PAbFX1WW1qxE128rGlxVrMzFt26pqQk7MlSXHaaK0RSxNa6ClgjuAbtjYHdxda67tkvbrLiMdY6Q2mJcO2PpGr6mGWW1+qje+3GwJAQeSx1BLi5xu5xLnHiSbkoOk0RVDLig6yhrrAA5j7O5Bs2vBFxmEFV0C6CQglBUgICAgpKChyCglBTdB5PpjpNqWySRwxQRhj3su4PkccLiL7QBs4LUx6LHwxMzLMya3JFpisQ5bSOulfNfFWSgHdFhhH1ACpo0+OvSv8AlDOoyW62c3UVD3nE9znu4vJc7zK63mOUOdonnLrujWe8k8bt4jcPAuB+0KjrN52mV3R7RvEPVaeMWyVFeYWntYZdHRtlbC2enx2mGIsfHi2Oa7MWvlYjaRmpsOKMk8O+0+iHNknHHFtvDotD6TbVU8VQxrmtmZjaHWxDMixtluUd6TS01n0SUtxViYZmJcunPaS1Qp5rmMGned8foX5xnLysg5Wv0VPRG8jcUd8pGXLPHe09/vQbHRelNgJQdRQVuzPsnb+aDbAoKkEhBKCtAQEBBBQW3oLLigoxZoPnPS/7RUe3m/mOW/TtjxDAyd8+ZYZXbhQ/wXkuobDVus6ipjfsBOB3c7L7bHwVfUU48c/VY09+DJH0eyaPqw5oWM2GVWU7Z4nxSC7JGlju4he1tNZiYeWrFo2lXqlAYaKmid6UTCw8y17hdd5rcV5n4uMVeGkQ3GJRpEhyATfLaDkeBQaOv1WikJdETA/5gvGe9m7wIQYtLoSpY4N6yHBfNwL72+jbb4oOrbkAOAsgrCCsIKkFSAgICCCgtPQY7ygsl6D570x+0VHt5v5jlv4+yPEfhg5O+fM/lgldo0ELyXsIsj13GresgwhsjrPaADfLH84LI1Gnmlt4jl+Gtp9RF42mef5b2p1uiiGbwTwGZPgoaYb3nasJr5aUje0uq1erevpYJSLdYzFbhcmwXmSnBaa/B7S3FWLfFsg9cO1QcgqDkFQcgqBQVtKC40oLjUFYQSgICAggoLMhQYcrkGI+RB4NpgfpE/t5vvuW/j7I8R+GDk758z+WAV2jECyPN02XokBDZ7VqfJagpPYt+0rC1H7tvLd0/wC1Xw3ImChTKhMgrEqCoSILjXoLzCgvMQXmoK0EoCAgIIKCzIgwZ0GsqHWQeKaWb8dN7aX75W7j7I8R+GFk758z+WvLVIjQAvXicK9E2QLIPT9Way1JTt4RNCwtR+7by3NP+1Xw3UdTdQpmQyVBfbIgvsegvxuQZMaDJYEF9oQVIJQEBAQQUFuQIMKdqDUVpIvYIPPtM6uYnOewkFxLiDmLk3PcrmLWTXlaFPLpItzrLmKzRr4/TabcRmPNX8eel+kqOTBenWGII1NCCUYF053XY6F7tjHeOQ96htqMVetv8pq6fLbpX/DNg0C920hvm4qvbX0jtjf7LFdBee6dnZ6IgEcbGZnA0C53rNyX47Tb4tLHTgrFfg20ZXDtkMKDJjQZUbUGZExBmRsQZLGoLgCCpAQEBAQEFDkGPKxBgz010Gun0fdBr5tENO0INXNqpATfq7HkSB5KeNTliNolBbTYpneYUjV1jfRaB4KK17W7p3S1pWvbGyRoe25cul1mjrbkF+OjtuQZMdMUGVHToMuKnQZkUCDKjjQZDGoLgCCoICCUBAQEAoIQUkILTo0Fh8KCy+nQWXUqC2aRBSaTkgj4HyQVCj5IK20iC8ymQX2QoL7Y0FwNQVAIKkBAQSgICAggoF0EIBQUlqCksQUGNBBjQR1aB1aB1aCoRoJDEFYagqAQSglAQRdBF0FQQSgICCCghAQEBBCAghAQLICAgIJQSgICAghBCD//2Q=="/>
          <p:cNvSpPr>
            <a:spLocks noChangeAspect="1" noChangeArrowheads="1"/>
          </p:cNvSpPr>
          <p:nvPr/>
        </p:nvSpPr>
        <p:spPr bwMode="auto">
          <a:xfrm>
            <a:off x="612775" y="4169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" y="0"/>
            <a:ext cx="3065419" cy="4330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804" y="856080"/>
            <a:ext cx="7042067" cy="4744281"/>
          </a:xfrm>
        </p:spPr>
        <p:txBody>
          <a:bodyPr/>
          <a:lstStyle/>
          <a:p>
            <a:r>
              <a:rPr lang="en-US" sz="4200" i="1" dirty="0" smtClean="0"/>
              <a:t>Which criteria scored </a:t>
            </a:r>
            <a:br>
              <a:rPr lang="en-US" sz="4200" i="1" dirty="0" smtClean="0"/>
            </a:br>
            <a:r>
              <a:rPr lang="en-US" sz="4200" i="1" dirty="0" smtClean="0"/>
              <a:t>highest for us?</a:t>
            </a:r>
            <a:br>
              <a:rPr lang="en-US" sz="4200" i="1" dirty="0" smtClean="0"/>
            </a:br>
            <a:r>
              <a:rPr lang="en-US" sz="3200" i="1" dirty="0"/>
              <a:t/>
            </a:r>
            <a:br>
              <a:rPr lang="en-US" sz="3200" i="1" dirty="0"/>
            </a:br>
            <a:r>
              <a:rPr lang="en-US" sz="3800" i="1" dirty="0" smtClean="0"/>
              <a:t>INTELLIGENT</a:t>
            </a:r>
            <a:br>
              <a:rPr lang="en-US" sz="3800" i="1" dirty="0" smtClean="0"/>
            </a:br>
            <a:r>
              <a:rPr lang="en-US" sz="3800" i="1" dirty="0" smtClean="0"/>
              <a:t>or</a:t>
            </a:r>
            <a:r>
              <a:rPr lang="en-US" sz="3800" i="1" dirty="0"/>
              <a:t/>
            </a:r>
            <a:br>
              <a:rPr lang="en-US" sz="3800" i="1" dirty="0"/>
            </a:br>
            <a:r>
              <a:rPr lang="en-US" sz="3800" i="1" dirty="0" smtClean="0"/>
              <a:t>COACHABLE</a:t>
            </a:r>
            <a:br>
              <a:rPr lang="en-US" sz="3800" i="1" dirty="0" smtClean="0"/>
            </a:br>
            <a:r>
              <a:rPr lang="en-US" sz="3800" i="1" dirty="0" smtClean="0"/>
              <a:t>or</a:t>
            </a:r>
            <a:r>
              <a:rPr lang="en-US" sz="3800" i="1" dirty="0"/>
              <a:t/>
            </a:r>
            <a:br>
              <a:rPr lang="en-US" sz="3800" i="1" dirty="0"/>
            </a:br>
            <a:r>
              <a:rPr lang="en-US" sz="3800" i="1" dirty="0" smtClean="0"/>
              <a:t>CURIOUS</a:t>
            </a:r>
            <a:br>
              <a:rPr lang="en-US" sz="3800" i="1" dirty="0" smtClean="0"/>
            </a:br>
            <a:r>
              <a:rPr lang="en-US" sz="3200" i="1" dirty="0"/>
              <a:t/>
            </a:r>
            <a:br>
              <a:rPr lang="en-US" sz="3200" i="1" dirty="0"/>
            </a:b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42048999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76" y="278932"/>
            <a:ext cx="9050323" cy="1423551"/>
          </a:xfrm>
        </p:spPr>
        <p:txBody>
          <a:bodyPr/>
          <a:lstStyle/>
          <a:p>
            <a:r>
              <a:rPr lang="en-US" sz="4200" dirty="0" smtClean="0"/>
              <a:t>The </a:t>
            </a:r>
            <a:r>
              <a:rPr lang="en-US" sz="4200" dirty="0" err="1" smtClean="0"/>
              <a:t>HubSpot</a:t>
            </a:r>
            <a:r>
              <a:rPr lang="en-US" sz="4200" dirty="0" smtClean="0"/>
              <a:t> Sales Hiring Formula</a:t>
            </a:r>
            <a:endParaRPr lang="en-US" sz="4200" dirty="0"/>
          </a:p>
        </p:txBody>
      </p:sp>
      <p:sp>
        <p:nvSpPr>
          <p:cNvPr id="5" name="TextBox 4"/>
          <p:cNvSpPr txBox="1"/>
          <p:nvPr/>
        </p:nvSpPr>
        <p:spPr>
          <a:xfrm>
            <a:off x="846145" y="1702483"/>
            <a:ext cx="4474029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800" dirty="0" smtClean="0"/>
              <a:t>Coach-ability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8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 smtClean="0"/>
              <a:t>Curiosity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8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 smtClean="0"/>
              <a:t>Intelligence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8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 smtClean="0"/>
              <a:t>Work Ethic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8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dirty="0" smtClean="0"/>
              <a:t>Prior Success</a:t>
            </a:r>
          </a:p>
          <a:p>
            <a:pPr marL="914400" lvl="1" indent="-457200">
              <a:buFont typeface="+mj-lt"/>
              <a:buAutoNum type="alphaLcParenR"/>
            </a:pPr>
            <a:endParaRPr lang="en-US" sz="2800" dirty="0" smtClean="0"/>
          </a:p>
          <a:p>
            <a:pPr marL="342900" indent="-342900">
              <a:buFont typeface="+mj-lt"/>
              <a:buAutoNum type="arabicPeriod"/>
            </a:pPr>
            <a:endParaRPr lang="en-US" sz="2800" dirty="0"/>
          </a:p>
        </p:txBody>
      </p:sp>
      <p:pic>
        <p:nvPicPr>
          <p:cNvPr id="18434" name="Picture 2" descr="http://t0.gstatic.com/images?q=tbn:ANd9GcQX_A29_-vyfEuvcJfUiDUOv9hBS6vRwbNi_yhI7e6l_978nemP6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03918" y="1767603"/>
            <a:ext cx="3995559" cy="3995559"/>
          </a:xfrm>
          <a:prstGeom prst="rect">
            <a:avLst/>
          </a:prstGeom>
          <a:noFill/>
          <a:ln>
            <a:solidFill>
              <a:srgbClr val="404040"/>
            </a:solidFill>
          </a:ln>
        </p:spPr>
      </p:pic>
    </p:spTree>
    <p:extLst>
      <p:ext uri="{BB962C8B-B14F-4D97-AF65-F5344CB8AC3E}">
        <p14:creationId xmlns:p14="http://schemas.microsoft.com/office/powerpoint/2010/main" val="33745772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HubSpot Speaker">
      <a:dk1>
        <a:srgbClr val="404040"/>
      </a:dk1>
      <a:lt1>
        <a:sysClr val="window" lastClr="FFFFFF"/>
      </a:lt1>
      <a:dk2>
        <a:srgbClr val="E46F1D"/>
      </a:dk2>
      <a:lt2>
        <a:srgbClr val="45555F"/>
      </a:lt2>
      <a:accent1>
        <a:srgbClr val="589CEC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stom 2">
      <a:dk1>
        <a:srgbClr val="3B3B3B"/>
      </a:dk1>
      <a:lt1>
        <a:sysClr val="window" lastClr="FFFFFF"/>
      </a:lt1>
      <a:dk2>
        <a:srgbClr val="676561"/>
      </a:dk2>
      <a:lt2>
        <a:srgbClr val="FFFFFF"/>
      </a:lt2>
      <a:accent1>
        <a:srgbClr val="F37521"/>
      </a:accent1>
      <a:accent2>
        <a:srgbClr val="527DBF"/>
      </a:accent2>
      <a:accent3>
        <a:srgbClr val="595754"/>
      </a:accent3>
      <a:accent4>
        <a:srgbClr val="676561"/>
      </a:accent4>
      <a:accent5>
        <a:srgbClr val="D8D8D7"/>
      </a:accent5>
      <a:accent6>
        <a:srgbClr val="EAEAEA"/>
      </a:accent6>
      <a:hlink>
        <a:srgbClr val="FFFFFF"/>
      </a:hlink>
      <a:folHlink>
        <a:srgbClr val="FFFFF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15132</TotalTime>
  <Words>813</Words>
  <Application>Microsoft Macintosh PowerPoint</Application>
  <PresentationFormat>On-screen Show (4:3)</PresentationFormat>
  <Paragraphs>220</Paragraphs>
  <Slides>36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Custom Design</vt:lpstr>
      <vt:lpstr>Office Theme</vt:lpstr>
      <vt:lpstr>PowerPoint Presentation</vt:lpstr>
      <vt:lpstr>PowerPoint Presentation</vt:lpstr>
      <vt:lpstr>My mission as a sales executive</vt:lpstr>
      <vt:lpstr>PowerPoint Presentation</vt:lpstr>
      <vt:lpstr>What do you look for in a sales hire?</vt:lpstr>
      <vt:lpstr>PowerPoint Presentation</vt:lpstr>
      <vt:lpstr>Engineer Your Own Sales Hiring Formula</vt:lpstr>
      <vt:lpstr>Which criteria scored  highest for us?  INTELLIGENT or COACHABLE or CURIOUS  </vt:lpstr>
      <vt:lpstr>The HubSpot Sales Hiring Formula</vt:lpstr>
      <vt:lpstr>PowerPoint Presentation</vt:lpstr>
      <vt:lpstr>PowerPoint Presentation</vt:lpstr>
      <vt:lpstr>Components of Predictable,  Scalable Sales Training</vt:lpstr>
      <vt:lpstr>Train Sales to “Live” in your Prospects’ World </vt:lpstr>
      <vt:lpstr>Set Them Up to be Thought Leaders </vt:lpstr>
      <vt:lpstr>PowerPoint Presentation</vt:lpstr>
      <vt:lpstr>How do you buy? Cold Call? Cold email? Google? Social Media?</vt:lpstr>
      <vt:lpstr>Modern Lead Generation:  Inbound Marketing</vt:lpstr>
      <vt:lpstr>PowerPoint Presentation</vt:lpstr>
      <vt:lpstr>Create Your Content Engine</vt:lpstr>
      <vt:lpstr>Create Your Content Calendar</vt:lpstr>
      <vt:lpstr>Create Your Content Calendar</vt:lpstr>
      <vt:lpstr>Create Your Content Calendar</vt:lpstr>
      <vt:lpstr>Create Your Content Calendar</vt:lpstr>
      <vt:lpstr>Create Your Content Calendar</vt:lpstr>
      <vt:lpstr>The Marketing SLA</vt:lpstr>
      <vt:lpstr>The Sales SLA</vt:lpstr>
      <vt:lpstr>Daily Accountability for the SLA</vt:lpstr>
      <vt:lpstr>PowerPoint Presentation</vt:lpstr>
      <vt:lpstr>Coaching:   Golf vs. Sales</vt:lpstr>
      <vt:lpstr>PowerPoint Presentation</vt:lpstr>
      <vt:lpstr>Implement a metrics-driven sales culture</vt:lpstr>
      <vt:lpstr>“Peel Back the Onion” for More Insight</vt:lpstr>
      <vt:lpstr>Implement a metrics-driven coaching culture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</dc:creator>
  <cp:lastModifiedBy>Jamie Cartwright</cp:lastModifiedBy>
  <cp:revision>195</cp:revision>
  <dcterms:created xsi:type="dcterms:W3CDTF">2012-04-19T16:11:02Z</dcterms:created>
  <dcterms:modified xsi:type="dcterms:W3CDTF">2015-06-02T09:45:21Z</dcterms:modified>
</cp:coreProperties>
</file>