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3"/>
  </p:notesMasterIdLst>
  <p:sldIdLst>
    <p:sldId id="287" r:id="rId2"/>
    <p:sldId id="292" r:id="rId3"/>
    <p:sldId id="288" r:id="rId4"/>
    <p:sldId id="261" r:id="rId5"/>
    <p:sldId id="262" r:id="rId6"/>
    <p:sldId id="263" r:id="rId7"/>
    <p:sldId id="264" r:id="rId8"/>
    <p:sldId id="265" r:id="rId9"/>
    <p:sldId id="291" r:id="rId10"/>
    <p:sldId id="289" r:id="rId11"/>
    <p:sldId id="267" r:id="rId12"/>
    <p:sldId id="270" r:id="rId13"/>
    <p:sldId id="268" r:id="rId14"/>
    <p:sldId id="269" r:id="rId15"/>
    <p:sldId id="271" r:id="rId16"/>
    <p:sldId id="272" r:id="rId17"/>
    <p:sldId id="273" r:id="rId18"/>
    <p:sldId id="290" r:id="rId19"/>
    <p:sldId id="293" r:id="rId20"/>
    <p:sldId id="294" r:id="rId21"/>
    <p:sldId id="279" r:id="rId22"/>
    <p:sldId id="300" r:id="rId23"/>
    <p:sldId id="280" r:id="rId24"/>
    <p:sldId id="281" r:id="rId25"/>
    <p:sldId id="296" r:id="rId26"/>
    <p:sldId id="297" r:id="rId27"/>
    <p:sldId id="298" r:id="rId28"/>
    <p:sldId id="284" r:id="rId29"/>
    <p:sldId id="285" r:id="rId30"/>
    <p:sldId id="295" r:id="rId31"/>
    <p:sldId id="299" r:id="rId3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8E8"/>
    <a:srgbClr val="E8E7E7"/>
    <a:srgbClr val="FFD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17" autoAdjust="0"/>
    <p:restoredTop sz="92013" autoAdjust="0"/>
  </p:normalViewPr>
  <p:slideViewPr>
    <p:cSldViewPr snapToGrid="0" snapToObjects="1">
      <p:cViewPr varScale="1">
        <p:scale>
          <a:sx n="64" d="100"/>
          <a:sy n="64" d="100"/>
        </p:scale>
        <p:origin x="-2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167538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www.Google.com/webmaster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68235" indent="-168235">
              <a:buFont typeface="Arial"/>
              <a:buChar char="•"/>
            </a:pPr>
            <a:r>
              <a:rPr lang="en-US" dirty="0" smtClean="0"/>
              <a:t>B2B</a:t>
            </a:r>
            <a:r>
              <a:rPr lang="en-US" baseline="0" dirty="0" smtClean="0"/>
              <a:t> is a broad category – but its remarkable how similar marketing strategies become when you create a simple distinction between companies that market to businesses versus those that market to consumers</a:t>
            </a:r>
          </a:p>
          <a:p>
            <a:pPr marL="168235" indent="-168235">
              <a:buFont typeface="Arial"/>
              <a:buChar char="•"/>
            </a:pPr>
            <a:r>
              <a:rPr lang="en-US" baseline="0" dirty="0" smtClean="0"/>
              <a:t>Business Development Manager – every day, I help businesses to craft a strategy for online success. More often that not, these conversations are all about inbound marketing – generating leads through digital activity that the sales teams pursue and close. </a:t>
            </a:r>
          </a:p>
          <a:p>
            <a:pPr marL="168235" indent="-168235">
              <a:buFont typeface="Arial"/>
              <a:buChar char="•"/>
            </a:pPr>
            <a:r>
              <a:rPr lang="en-US" baseline="0" dirty="0" smtClean="0"/>
              <a:t>We are going to talk through three trends that we’ve seen in the last year. Most of these trends are findings that Google discovered in partnership with </a:t>
            </a:r>
            <a:r>
              <a:rPr lang="en-US" baseline="0" dirty="0" err="1" smtClean="0"/>
              <a:t>Millward</a:t>
            </a:r>
            <a:r>
              <a:rPr lang="en-US" baseline="0" dirty="0" smtClean="0"/>
              <a:t> Brown.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1BDAE10-5396-F048-8EC7-7EBA676E0595}" type="slidenum">
              <a:rPr lang="en-US"/>
              <a:pPr/>
              <a:t>1</a:t>
            </a:fld>
            <a:endParaRPr lang="en-US"/>
          </a:p>
        </p:txBody>
      </p:sp>
    </p:spTree>
    <p:extLst>
      <p:ext uri="{BB962C8B-B14F-4D97-AF65-F5344CB8AC3E}">
        <p14:creationId xmlns:p14="http://schemas.microsoft.com/office/powerpoint/2010/main" val="64226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68235" indent="-168235">
              <a:buFont typeface="Arial"/>
              <a:buChar char="•"/>
            </a:pPr>
            <a:r>
              <a:rPr lang="en-US" dirty="0" smtClean="0">
                <a:latin typeface="Arial" charset="0"/>
              </a:rPr>
              <a:t>Basic marketers think about mobile. </a:t>
            </a:r>
            <a:r>
              <a:rPr lang="en-US" dirty="0" err="1" smtClean="0">
                <a:latin typeface="Arial" charset="0"/>
              </a:rPr>
              <a:t>Saavy</a:t>
            </a:r>
            <a:r>
              <a:rPr lang="en-US" dirty="0" smtClean="0">
                <a:latin typeface="Arial" charset="0"/>
              </a:rPr>
              <a:t> marketers think mobile-first</a:t>
            </a:r>
            <a:r>
              <a:rPr lang="en-US" baseline="0" dirty="0" smtClean="0">
                <a:latin typeface="Arial" charset="0"/>
              </a:rPr>
              <a:t> in everything they do. </a:t>
            </a:r>
            <a:endParaRPr lang="en-US" dirty="0">
              <a:latin typeface="Arial" charset="0"/>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1BDAE10-5396-F048-8EC7-7EBA676E0595}" type="slidenum">
              <a:rPr lang="en-US"/>
              <a:pPr/>
              <a:t>10</a:t>
            </a:fld>
            <a:endParaRPr lang="en-US"/>
          </a:p>
        </p:txBody>
      </p:sp>
    </p:spTree>
    <p:extLst>
      <p:ext uri="{BB962C8B-B14F-4D97-AF65-F5344CB8AC3E}">
        <p14:creationId xmlns:p14="http://schemas.microsoft.com/office/powerpoint/2010/main" val="64226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Those that find</a:t>
            </a:r>
            <a:r>
              <a:rPr lang="en-US" baseline="0" dirty="0" smtClean="0"/>
              <a:t> you on mobile are your best shot for success.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Not surprisingly,</a:t>
            </a:r>
            <a:r>
              <a:rPr lang="en-US" baseline="0" dirty="0" smtClean="0"/>
              <a:t> this trend doesn’t just hold true for B2C customers – B2B is </a:t>
            </a:r>
            <a:r>
              <a:rPr lang="en-US" baseline="0" smtClean="0"/>
              <a:t>everything mobile.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Paper industry search data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Paper industry</a:t>
            </a:r>
            <a:r>
              <a:rPr lang="en-US" baseline="0" dirty="0" smtClean="0"/>
              <a:t> search data</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Now that we’ve covered SEO and SEM, let’s talk about ore more important topic that applies to both: getting found on mobile devices.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4 in 5 consumers use search engines to find local information nearby like store address, business hours, product availability and directions.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More and more people, are turning to their smartphones to access the Internet</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They’re using mobile devices and search engine listings to find the businesses that offer those goods and services.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Using mobile devices to find things locally</a:t>
            </a:r>
          </a:p>
          <a:p>
            <a:pPr marL="914400" lvl="1" indent="-304800" rtl="0">
              <a:lnSpc>
                <a:spcPct val="115000"/>
              </a:lnSpc>
              <a:spcBef>
                <a:spcPts val="0"/>
              </a:spcBef>
              <a:buClr>
                <a:schemeClr val="dk1"/>
              </a:buClr>
              <a:buSzPct val="100000"/>
              <a:buFont typeface="Courier New"/>
              <a:buChar char="o"/>
            </a:pPr>
            <a:r>
              <a:rPr lang="en" sz="1200">
                <a:solidFill>
                  <a:schemeClr val="dk1"/>
                </a:solidFill>
                <a:latin typeface="Calibri"/>
                <a:ea typeface="Calibri"/>
                <a:cs typeface="Calibri"/>
                <a:sym typeface="Calibri"/>
              </a:rPr>
              <a:t>56% of smartphone searches done on the go have local intent</a:t>
            </a:r>
          </a:p>
          <a:p>
            <a:pPr marL="914400" lvl="1" indent="-304800" rtl="0">
              <a:lnSpc>
                <a:spcPct val="115000"/>
              </a:lnSpc>
              <a:spcBef>
                <a:spcPts val="0"/>
              </a:spcBef>
              <a:buClr>
                <a:schemeClr val="dk1"/>
              </a:buClr>
              <a:buSzPct val="100000"/>
              <a:buFont typeface="Courier New"/>
              <a:buChar char="o"/>
            </a:pPr>
            <a:r>
              <a:rPr lang="en" sz="1200">
                <a:solidFill>
                  <a:schemeClr val="dk1"/>
                </a:solidFill>
                <a:latin typeface="Calibri"/>
                <a:ea typeface="Calibri"/>
                <a:cs typeface="Calibri"/>
                <a:sym typeface="Calibri"/>
              </a:rPr>
              <a:t>89% of local consumers prefer to use either a maps app or an mobile internet browser when looking for a local business on their mobile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From smartphones and tablets to laptops and television, 90% of all media interactions today are on a screen, and businesses that allow users to interact with their brand across all platforms and on all devices are able to generate more engagement.</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So what is a mobile website, exactly? In a nutshell:</a:t>
            </a:r>
          </a:p>
          <a:p>
            <a:pPr marL="914400" lvl="1" indent="-304800" rtl="0">
              <a:lnSpc>
                <a:spcPct val="115000"/>
              </a:lnSpc>
              <a:spcBef>
                <a:spcPts val="0"/>
              </a:spcBef>
              <a:buClr>
                <a:schemeClr val="dk1"/>
              </a:buClr>
              <a:buSzPct val="100000"/>
              <a:buFont typeface="Courier New"/>
              <a:buChar char="o"/>
            </a:pPr>
            <a:r>
              <a:rPr lang="en" sz="1200">
                <a:solidFill>
                  <a:schemeClr val="dk1"/>
                </a:solidFill>
                <a:latin typeface="Calibri"/>
                <a:ea typeface="Calibri"/>
                <a:cs typeface="Calibri"/>
                <a:sym typeface="Calibri"/>
              </a:rPr>
              <a:t>Designed for small screens</a:t>
            </a:r>
          </a:p>
          <a:p>
            <a:pPr marL="914400" lvl="1" indent="-304800" rtl="0">
              <a:lnSpc>
                <a:spcPct val="115000"/>
              </a:lnSpc>
              <a:spcBef>
                <a:spcPts val="0"/>
              </a:spcBef>
              <a:buClr>
                <a:schemeClr val="dk1"/>
              </a:buClr>
              <a:buSzPct val="100000"/>
              <a:buFont typeface="Courier New"/>
              <a:buChar char="o"/>
            </a:pPr>
            <a:r>
              <a:rPr lang="en" sz="1200">
                <a:solidFill>
                  <a:schemeClr val="dk1"/>
                </a:solidFill>
                <a:latin typeface="Calibri"/>
                <a:ea typeface="Calibri"/>
                <a:cs typeface="Calibri"/>
                <a:sym typeface="Calibri"/>
              </a:rPr>
              <a:t>Thumb friendly</a:t>
            </a:r>
          </a:p>
          <a:p>
            <a:pPr marL="914400" lvl="1" indent="-304800" rtl="0">
              <a:lnSpc>
                <a:spcPct val="115000"/>
              </a:lnSpc>
              <a:spcBef>
                <a:spcPts val="0"/>
              </a:spcBef>
              <a:buClr>
                <a:schemeClr val="dk1"/>
              </a:buClr>
              <a:buSzPct val="100000"/>
              <a:buFont typeface="Courier New"/>
              <a:buChar char="o"/>
            </a:pPr>
            <a:r>
              <a:rPr lang="en" sz="1200">
                <a:solidFill>
                  <a:schemeClr val="dk1"/>
                </a:solidFill>
                <a:latin typeface="Calibri"/>
                <a:ea typeface="Calibri"/>
                <a:cs typeface="Calibri"/>
                <a:sym typeface="Calibri"/>
              </a:rPr>
              <a:t>Easy to navigate from a mobile device.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Key Takeaway: mobile users tend to be very goal-oriented - they expect to be able to get what they need from a mobile site easily, immediately, and on their own terms. Ensure success by designing with their context and needs in mind without sacrificing richness of content.</a:t>
            </a:r>
          </a:p>
          <a:p>
            <a:pPr lvl="0" rtl="0">
              <a:lnSpc>
                <a:spcPct val="115000"/>
              </a:lnSpc>
              <a:spcBef>
                <a:spcPts val="0"/>
              </a:spcBef>
              <a:buClr>
                <a:schemeClr val="dk1"/>
              </a:buClr>
              <a:buSzPct val="91666"/>
              <a:buFont typeface="Arial"/>
              <a:buNone/>
            </a:pPr>
            <a:r>
              <a:rPr lang="en" sz="1200">
                <a:solidFill>
                  <a:srgbClr val="FF0000"/>
                </a:solidFill>
              </a:rPr>
              <a:t>******</a:t>
            </a:r>
          </a:p>
          <a:p>
            <a:pPr lvl="0" rtl="0">
              <a:lnSpc>
                <a:spcPct val="115000"/>
              </a:lnSpc>
              <a:spcBef>
                <a:spcPts val="0"/>
              </a:spcBef>
              <a:buClr>
                <a:schemeClr val="dk1"/>
              </a:buClr>
              <a:buSzPct val="91666"/>
              <a:buFont typeface="Arial"/>
              <a:buNone/>
            </a:pPr>
            <a:r>
              <a:rPr lang="en" sz="1200">
                <a:solidFill>
                  <a:srgbClr val="FF0000"/>
                </a:solidFill>
              </a:rPr>
              <a:t>Useful whitepaper: http://static.googleusercontent.com/media/www.google.com/en/us/intl/ALL_ALL/think/multiscreen/pdf/multi-screen-moblie-whitepaper_research-studies.pdf</a:t>
            </a:r>
          </a:p>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Google is not just a search engine. It</a:t>
            </a:r>
            <a:r>
              <a:rPr lang="fr-FR" dirty="0" smtClean="0"/>
              <a:t>’</a:t>
            </a:r>
            <a:r>
              <a:rPr lang="en-US" dirty="0" smtClean="0"/>
              <a:t>s the</a:t>
            </a:r>
            <a:r>
              <a:rPr lang="en-US" baseline="0" dirty="0" smtClean="0"/>
              <a:t> world’s greatest index of consumer demand – for a product, for a service, or for your company.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1BDAE10-5396-F048-8EC7-7EBA676E0595}" type="slidenum">
              <a:rPr lang="en-US"/>
              <a:pPr/>
              <a:t>18</a:t>
            </a:fld>
            <a:endParaRPr lang="en-US"/>
          </a:p>
        </p:txBody>
      </p:sp>
    </p:spTree>
    <p:extLst>
      <p:ext uri="{BB962C8B-B14F-4D97-AF65-F5344CB8AC3E}">
        <p14:creationId xmlns:p14="http://schemas.microsoft.com/office/powerpoint/2010/main" val="64226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2946"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35" indent="-168235">
              <a:buFont typeface="Arial"/>
              <a:buChar char="•"/>
            </a:pPr>
            <a:r>
              <a:rPr lang="en-US" dirty="0">
                <a:latin typeface="Arial" charset="0"/>
              </a:rPr>
              <a:t>Let’s look at another tool that can help you grow your business </a:t>
            </a:r>
            <a:r>
              <a:rPr lang="en-US" dirty="0" smtClean="0">
                <a:latin typeface="Arial" charset="0"/>
              </a:rPr>
              <a:t>online</a:t>
            </a:r>
            <a:r>
              <a:rPr lang="en-US" baseline="0" dirty="0" smtClean="0">
                <a:latin typeface="Arial" charset="0"/>
              </a:rPr>
              <a:t> c</a:t>
            </a:r>
            <a:r>
              <a:rPr lang="en-US" dirty="0" smtClean="0">
                <a:latin typeface="Arial" charset="0"/>
              </a:rPr>
              <a:t>alled </a:t>
            </a:r>
            <a:r>
              <a:rPr lang="en-US" dirty="0">
                <a:latin typeface="Arial" charset="0"/>
              </a:rPr>
              <a:t>Google </a:t>
            </a:r>
            <a:r>
              <a:rPr lang="en-US" dirty="0" smtClean="0">
                <a:latin typeface="Arial" charset="0"/>
              </a:rPr>
              <a:t>Trends:</a:t>
            </a:r>
            <a:r>
              <a:rPr lang="en-US" baseline="0" dirty="0" smtClean="0">
                <a:latin typeface="Arial" charset="0"/>
              </a:rPr>
              <a:t> </a:t>
            </a:r>
            <a:r>
              <a:rPr lang="en-US" dirty="0" smtClean="0">
                <a:latin typeface="Arial" charset="0"/>
              </a:rPr>
              <a:t>at </a:t>
            </a:r>
            <a:r>
              <a:rPr lang="en-US" u="sng" dirty="0" err="1" smtClean="0">
                <a:latin typeface="Arial" charset="0"/>
              </a:rPr>
              <a:t>www.google.com</a:t>
            </a:r>
            <a:r>
              <a:rPr lang="en-US" u="sng" dirty="0" smtClean="0">
                <a:latin typeface="Arial" charset="0"/>
              </a:rPr>
              <a:t>/trends</a:t>
            </a:r>
            <a:endParaRPr lang="en-US" dirty="0" smtClean="0">
              <a:latin typeface="Arial" charset="0"/>
            </a:endParaRPr>
          </a:p>
          <a:p>
            <a:pPr marL="168235" indent="-168235">
              <a:buFont typeface="Arial"/>
              <a:buChar char="•"/>
            </a:pPr>
            <a:r>
              <a:rPr lang="en-US" dirty="0" smtClean="0">
                <a:latin typeface="Arial" charset="0"/>
              </a:rPr>
              <a:t>Free</a:t>
            </a:r>
            <a:r>
              <a:rPr lang="en-US" dirty="0">
                <a:latin typeface="Arial" charset="0"/>
              </a:rPr>
              <a:t>, web-based </a:t>
            </a:r>
            <a:r>
              <a:rPr lang="en-US" dirty="0" smtClean="0">
                <a:latin typeface="Arial" charset="0"/>
              </a:rPr>
              <a:t>tool</a:t>
            </a:r>
            <a:endParaRPr lang="en-US" dirty="0">
              <a:latin typeface="Arial" charset="0"/>
            </a:endParaRPr>
          </a:p>
          <a:p>
            <a:pPr marL="168235" indent="-168235">
              <a:buFont typeface="Arial"/>
              <a:buChar char="•"/>
            </a:pPr>
            <a:r>
              <a:rPr lang="en-US" dirty="0">
                <a:latin typeface="Arial" charset="0"/>
              </a:rPr>
              <a:t>Google Trends shows the relative popularity of different keywords searched on Google, over time. </a:t>
            </a:r>
            <a:endParaRPr lang="en-US" dirty="0" smtClean="0">
              <a:latin typeface="Arial" charset="0"/>
            </a:endParaRPr>
          </a:p>
          <a:p>
            <a:pPr marL="168235" indent="-168235">
              <a:buFont typeface="Arial"/>
              <a:buChar char="•"/>
            </a:pPr>
            <a:r>
              <a:rPr lang="en-US" dirty="0" smtClean="0">
                <a:latin typeface="Arial" charset="0"/>
              </a:rPr>
              <a:t>Data </a:t>
            </a:r>
            <a:r>
              <a:rPr lang="en-US" dirty="0">
                <a:latin typeface="Arial" charset="0"/>
              </a:rPr>
              <a:t>is presented in a graph, on a scale of 0-100. One hundred represents the peak search volume.</a:t>
            </a:r>
          </a:p>
          <a:p>
            <a:pPr marL="168235" indent="-168235">
              <a:buFont typeface="Arial"/>
              <a:buChar char="•"/>
            </a:pPr>
            <a:r>
              <a:rPr lang="en-US" dirty="0">
                <a:latin typeface="Arial" charset="0"/>
              </a:rPr>
              <a:t>If it has enough data, Trends can show related news headlines from peak periods, a forecast of search volume, related popular searches, and “rising searches” - searches experiencing significant growth</a:t>
            </a:r>
            <a:r>
              <a:rPr lang="en-US" dirty="0" smtClean="0">
                <a:latin typeface="Arial" charset="0"/>
              </a:rPr>
              <a:t>.</a:t>
            </a:r>
          </a:p>
          <a:p>
            <a:pPr marL="168235" indent="-168235">
              <a:buFont typeface="Arial"/>
              <a:buChar char="•"/>
            </a:pPr>
            <a:endParaRPr lang="en-US" dirty="0" smtClean="0">
              <a:latin typeface="Arial" charset="0"/>
            </a:endParaRPr>
          </a:p>
          <a:p>
            <a:pPr marL="168235" indent="-168235">
              <a:buFont typeface="Arial"/>
              <a:buChar char="•"/>
            </a:pPr>
            <a:r>
              <a:rPr lang="en-US" dirty="0" smtClean="0">
                <a:latin typeface="Arial" charset="0"/>
              </a:rPr>
              <a:t>GIVE</a:t>
            </a:r>
            <a:r>
              <a:rPr lang="en-US" baseline="0" dirty="0" smtClean="0">
                <a:latin typeface="Arial" charset="0"/>
              </a:rPr>
              <a:t> AN EXAMPLE, OR POINT OUT THE RISE OF GLUTEN FREE </a:t>
            </a:r>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355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Arial" charset="0"/>
              </a:rPr>
              <a:t>This presentation covers three areas:</a:t>
            </a:r>
          </a:p>
          <a:p>
            <a:endParaRPr lang="en-US" dirty="0" smtClean="0">
              <a:latin typeface="Arial" charset="0"/>
            </a:endParaRPr>
          </a:p>
          <a:p>
            <a:pPr marL="228587" indent="-228587">
              <a:buFont typeface="+mj-lt"/>
              <a:buAutoNum type="arabicPeriod"/>
            </a:pPr>
            <a:r>
              <a:rPr lang="en-US" dirty="0" smtClean="0">
                <a:latin typeface="Arial" charset="0"/>
              </a:rPr>
              <a:t>The B2B</a:t>
            </a:r>
            <a:r>
              <a:rPr lang="en-US" baseline="0" dirty="0" smtClean="0">
                <a:latin typeface="Arial" charset="0"/>
              </a:rPr>
              <a:t> path to purchase – how do companies find business partners online?</a:t>
            </a:r>
            <a:endParaRPr lang="en-US" dirty="0" smtClean="0">
              <a:latin typeface="Arial" charset="0"/>
            </a:endParaRPr>
          </a:p>
          <a:p>
            <a:pPr marL="228587" indent="-228587">
              <a:buFont typeface="+mj-lt"/>
              <a:buAutoNum type="arabicPeriod"/>
            </a:pPr>
            <a:r>
              <a:rPr lang="en-US" dirty="0" smtClean="0">
                <a:latin typeface="Arial" charset="0"/>
              </a:rPr>
              <a:t>The</a:t>
            </a:r>
            <a:r>
              <a:rPr lang="en-US" baseline="0" dirty="0" smtClean="0">
                <a:latin typeface="Arial" charset="0"/>
              </a:rPr>
              <a:t> surprisingly mobile world of B2B marketing</a:t>
            </a:r>
            <a:endParaRPr lang="en-US" dirty="0" smtClean="0">
              <a:latin typeface="Arial" charset="0"/>
            </a:endParaRPr>
          </a:p>
          <a:p>
            <a:pPr marL="228587" indent="-228587">
              <a:buFont typeface="+mj-lt"/>
              <a:buAutoNum type="arabicPeriod"/>
            </a:pPr>
            <a:r>
              <a:rPr lang="en-US" dirty="0" smtClean="0">
                <a:latin typeface="Arial" charset="0"/>
              </a:rPr>
              <a:t>Google</a:t>
            </a:r>
            <a:r>
              <a:rPr lang="en-US" baseline="0" dirty="0" smtClean="0">
                <a:latin typeface="Arial" charset="0"/>
              </a:rPr>
              <a:t> data at your fingertips </a:t>
            </a:r>
            <a:endParaRPr lang="en-US" dirty="0" smtClean="0">
              <a:latin typeface="Arial" charset="0"/>
            </a:endParaRPr>
          </a:p>
          <a:p>
            <a:endParaRPr lang="en-US" dirty="0" smtClean="0">
              <a:latin typeface="Arial" charset="0"/>
            </a:endParaRPr>
          </a:p>
          <a:p>
            <a:pPr marL="171441" indent="-171441">
              <a:buFont typeface="Arial"/>
              <a:buChar char="•"/>
            </a:pPr>
            <a:r>
              <a:rPr lang="en-US" dirty="0" smtClean="0">
                <a:latin typeface="Arial" charset="0"/>
              </a:rPr>
              <a:t>Let’s get started!</a:t>
            </a:r>
          </a:p>
          <a:p>
            <a:pPr marL="214301" indent="-128580" eaLnBrk="1" hangingPunct="1">
              <a:spcBef>
                <a:spcPts val="513"/>
              </a:spcBef>
              <a:defRPr/>
            </a:pPr>
            <a:endParaRPr lang="en-US" dirty="0" smtClean="0">
              <a:latin typeface="Helvetica" charset="0"/>
              <a:cs typeface="Helvetica" charset="0"/>
              <a:sym typeface="Helvetica" charset="0"/>
            </a:endParaRPr>
          </a:p>
          <a:p>
            <a:endParaRPr lang="en-US" b="1"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2946"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35" indent="-168235">
              <a:buFont typeface="Arial"/>
              <a:buChar char="•"/>
            </a:pPr>
            <a:r>
              <a:rPr lang="en-US" dirty="0" smtClean="0">
                <a:latin typeface="Arial" charset="0"/>
              </a:rPr>
              <a:t>So how can use use Google Trends? Lots of ways!</a:t>
            </a:r>
          </a:p>
          <a:p>
            <a:pPr marL="616860" lvl="1" indent="-168235">
              <a:buFont typeface="Arial"/>
              <a:buChar char="•"/>
            </a:pPr>
            <a:endParaRPr lang="en-US" dirty="0" smtClean="0">
              <a:latin typeface="Arial" charset="0"/>
              <a:cs typeface="ＭＳ Ｐゴシック" charset="0"/>
            </a:endParaRPr>
          </a:p>
          <a:p>
            <a:pPr marL="616860" lvl="1" indent="-168235">
              <a:buFont typeface="Arial"/>
              <a:buChar char="•"/>
            </a:pPr>
            <a:r>
              <a:rPr lang="en-US" dirty="0" smtClean="0">
                <a:latin typeface="Arial" charset="0"/>
                <a:cs typeface="ＭＳ Ｐゴシック" charset="0"/>
              </a:rPr>
              <a:t>You can use it to refine marketing messages by comparing the popularity of different words and phrases.</a:t>
            </a:r>
          </a:p>
          <a:p>
            <a:pPr marL="616860" lvl="1" indent="-168235">
              <a:buFont typeface="Arial"/>
              <a:buChar char="•"/>
            </a:pPr>
            <a:r>
              <a:rPr lang="en-US" dirty="0" smtClean="0">
                <a:latin typeface="Arial" charset="0"/>
                <a:cs typeface="ＭＳ Ｐゴシック" charset="0"/>
              </a:rPr>
              <a:t>You can use Trends to determine seasonality of different searches. With data going back to 2004, you can see when people are searching for different words and phrases and how that changes over the course of the year. </a:t>
            </a:r>
          </a:p>
          <a:p>
            <a:pPr marL="168235" indent="-168235">
              <a:buFont typeface="Arial"/>
              <a:buChar char="•"/>
            </a:pPr>
            <a:r>
              <a:rPr lang="en-US" dirty="0" smtClean="0">
                <a:latin typeface="Arial" charset="0"/>
              </a:rPr>
              <a:t>The reports show where searches happen, geographically. You can see where search terms are more and less popular in a given area.</a:t>
            </a:r>
          </a:p>
          <a:p>
            <a:pPr marL="168235" indent="-168235">
              <a:buFont typeface="Arial"/>
              <a:buChar char="•"/>
            </a:pPr>
            <a:endParaRPr lang="en-US" dirty="0" smtClean="0">
              <a:latin typeface="Arial" charset="0"/>
            </a:endParaRPr>
          </a:p>
          <a:p>
            <a:pPr marL="168235" marR="0" indent="-168235"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charset="0"/>
              </a:rPr>
              <a:t>POINT OF REGIONAL</a:t>
            </a:r>
            <a:r>
              <a:rPr lang="en-US" baseline="0" dirty="0" smtClean="0">
                <a:latin typeface="Arial" charset="0"/>
              </a:rPr>
              <a:t> INTEREST AND RELATED SEARCHES</a:t>
            </a:r>
            <a:endParaRPr lang="en-US" dirty="0" smtClean="0">
              <a:latin typeface="Arial" charset="0"/>
            </a:endParaRPr>
          </a:p>
          <a:p>
            <a:pPr marL="168235" indent="-168235">
              <a:buFont typeface="Arial"/>
              <a:buChar char="•"/>
            </a:pP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Google is not just a search engine. It</a:t>
            </a:r>
            <a:r>
              <a:rPr lang="fr-FR" dirty="0" smtClean="0"/>
              <a:t>’</a:t>
            </a:r>
            <a:r>
              <a:rPr lang="en-US" dirty="0" smtClean="0"/>
              <a:t>s the</a:t>
            </a:r>
            <a:r>
              <a:rPr lang="en-US" baseline="0" dirty="0" smtClean="0"/>
              <a:t> world’s greatest index of consumer demand – for a product, for a service, or for your company.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1BDAE10-5396-F048-8EC7-7EBA676E0595}" type="slidenum">
              <a:rPr lang="en-US"/>
              <a:pPr/>
              <a:t>25</a:t>
            </a:fld>
            <a:endParaRPr lang="en-US"/>
          </a:p>
        </p:txBody>
      </p:sp>
    </p:spTree>
    <p:extLst>
      <p:ext uri="{BB962C8B-B14F-4D97-AF65-F5344CB8AC3E}">
        <p14:creationId xmlns:p14="http://schemas.microsoft.com/office/powerpoint/2010/main" val="64226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912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3912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Many of you have heard of SEO, which stands for Search Engine Optimization. </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SEO is the process of making a website more visible and more relevant to search engines, with the goal of appearing more prominently in the search results pages.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Google has more than 200 signals to determine how a page ranks. Lets talk about some of the most important aspects of an SEO program.</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Content is the key to search engine optimization. Your goal is to include information on your website that helps Google understand what your business is about. </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You can help by including keyword-focused content, relevant to the theme of your website. But remember, you’re still writing for humans!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Keep your site up-to-date. One easy way is to incorporate a blog into your site.  A website with interesting, up-to-date content is a resource worth sharing. As people learn about your site and find interesting information, they will recommend it to others.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OK, let’s talk about our first tool from Google, called Webmaster Tools.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It’s free, found at </a:t>
            </a:r>
            <a:r>
              <a:rPr lang="en" sz="1200" u="sng">
                <a:solidFill>
                  <a:schemeClr val="hlink"/>
                </a:solidFill>
                <a:latin typeface="Calibri"/>
                <a:ea typeface="Calibri"/>
                <a:cs typeface="Calibri"/>
                <a:sym typeface="Calibri"/>
                <a:hlinkClick r:id="rId3"/>
              </a:rPr>
              <a:t>www.Google.com/webmasters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Provides reports about your website’s visibility on Google.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You can use it to send feedback and report issues.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Includes diagnostic tools to help you understand and fix potential problems.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You can use Webmaster Tools to submit a Sitemap. Sitemaps are a way to tell Google about pages on your site it might not otherwise discover. This is not a file visible for humans - it’s specifically for search engines.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Finally, don’t rush it! SEO is a slow, incremental process and you should see improvement over time.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Don’t try to speed up the process by trying sneaky techniques, like “stuffing” your web pages with keywords.</a:t>
            </a:r>
          </a:p>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What</a:t>
            </a:r>
            <a:r>
              <a:rPr lang="en-US" baseline="0" dirty="0" smtClean="0"/>
              <a:t> do I mean by “extension”?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1BDAE10-5396-F048-8EC7-7EBA676E0595}" type="slidenum">
              <a:rPr lang="en-US"/>
              <a:pPr/>
              <a:t>3</a:t>
            </a:fld>
            <a:endParaRPr lang="en-US"/>
          </a:p>
        </p:txBody>
      </p:sp>
    </p:spTree>
    <p:extLst>
      <p:ext uri="{BB962C8B-B14F-4D97-AF65-F5344CB8AC3E}">
        <p14:creationId xmlns:p14="http://schemas.microsoft.com/office/powerpoint/2010/main" val="642266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355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Arial" charset="0"/>
              </a:rPr>
              <a:t>This presentation covers three areas:</a:t>
            </a:r>
          </a:p>
          <a:p>
            <a:endParaRPr lang="en-US" dirty="0" smtClean="0">
              <a:latin typeface="Arial" charset="0"/>
            </a:endParaRPr>
          </a:p>
          <a:p>
            <a:pPr marL="228587" indent="-228587">
              <a:buFont typeface="+mj-lt"/>
              <a:buAutoNum type="arabicPeriod"/>
            </a:pPr>
            <a:r>
              <a:rPr lang="en-US" dirty="0" smtClean="0">
                <a:latin typeface="Arial" charset="0"/>
              </a:rPr>
              <a:t>Being found on Google and your website’s compatibility with mobile devices</a:t>
            </a:r>
          </a:p>
          <a:p>
            <a:pPr marL="228587" indent="-228587">
              <a:buFont typeface="+mj-lt"/>
              <a:buAutoNum type="arabicPeriod"/>
            </a:pPr>
            <a:r>
              <a:rPr lang="en-US" dirty="0" smtClean="0">
                <a:latin typeface="Arial" charset="0"/>
              </a:rPr>
              <a:t>Using Google’s tools to get insight into search behavior, visitor behavior on your website and your online reputation.</a:t>
            </a:r>
          </a:p>
          <a:p>
            <a:pPr marL="228587" indent="-228587">
              <a:buFont typeface="+mj-lt"/>
              <a:buAutoNum type="arabicPeriod"/>
            </a:pPr>
            <a:r>
              <a:rPr lang="en-US" dirty="0" smtClean="0">
                <a:latin typeface="Arial" charset="0"/>
              </a:rPr>
              <a:t>And using Google Apps to for Work increase your office productivity and save money</a:t>
            </a:r>
          </a:p>
          <a:p>
            <a:endParaRPr lang="en-US" dirty="0" smtClean="0">
              <a:latin typeface="Arial" charset="0"/>
            </a:endParaRPr>
          </a:p>
          <a:p>
            <a:pPr marL="171441" indent="-171441">
              <a:buFont typeface="Arial"/>
              <a:buChar char="•"/>
            </a:pPr>
            <a:r>
              <a:rPr lang="en-US" dirty="0" smtClean="0">
                <a:latin typeface="Arial" charset="0"/>
              </a:rPr>
              <a:t>Let’s get started!</a:t>
            </a:r>
          </a:p>
          <a:p>
            <a:pPr marL="214301" indent="-128580" eaLnBrk="1" hangingPunct="1">
              <a:spcBef>
                <a:spcPts val="513"/>
              </a:spcBef>
              <a:defRPr/>
            </a:pPr>
            <a:endParaRPr lang="en-US" dirty="0" smtClean="0">
              <a:latin typeface="Helvetica" charset="0"/>
              <a:cs typeface="Helvetica" charset="0"/>
              <a:sym typeface="Helvetica" charset="0"/>
            </a:endParaRPr>
          </a:p>
          <a:p>
            <a:endParaRPr lang="en-US" b="1" dirty="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68235" indent="-168235">
              <a:buFont typeface="Arial"/>
              <a:buChar char="•"/>
            </a:pPr>
            <a:r>
              <a:rPr lang="en-US" dirty="0">
                <a:latin typeface="Arial" charset="0"/>
              </a:rPr>
              <a:t>Let’s talk about another way to get found on Google, by creating a free Google+ page for your business. A plus page is a profile page with interactive features.</a:t>
            </a:r>
          </a:p>
          <a:p>
            <a:pPr marL="168235" indent="-168235">
              <a:buFont typeface="Arial"/>
              <a:buChar char="•"/>
            </a:pPr>
            <a:r>
              <a:rPr lang="en-US" dirty="0">
                <a:latin typeface="Arial" charset="0"/>
              </a:rPr>
              <a:t>You can create pages for these categories: </a:t>
            </a:r>
          </a:p>
          <a:p>
            <a:pPr marL="616860" lvl="1" indent="-168235">
              <a:buFont typeface="Arial"/>
              <a:buChar char="•"/>
            </a:pPr>
            <a:r>
              <a:rPr lang="en-US" dirty="0">
                <a:latin typeface="Arial" charset="0"/>
                <a:cs typeface="ＭＳ Ｐゴシック" charset="0"/>
              </a:rPr>
              <a:t>Local Business or Place </a:t>
            </a:r>
          </a:p>
          <a:p>
            <a:pPr marL="616860" lvl="1" indent="-168235">
              <a:buFont typeface="Arial"/>
              <a:buChar char="•"/>
            </a:pPr>
            <a:r>
              <a:rPr lang="en-US" dirty="0">
                <a:latin typeface="Arial" charset="0"/>
                <a:cs typeface="ＭＳ Ｐゴシック" charset="0"/>
              </a:rPr>
              <a:t>Product or brand</a:t>
            </a:r>
          </a:p>
          <a:p>
            <a:pPr marL="616860" lvl="1" indent="-168235">
              <a:buFont typeface="Arial"/>
              <a:buChar char="•"/>
            </a:pPr>
            <a:r>
              <a:rPr lang="en-US" dirty="0">
                <a:latin typeface="Arial" charset="0"/>
                <a:cs typeface="ＭＳ Ｐゴシック" charset="0"/>
              </a:rPr>
              <a:t>Company, institution or organization</a:t>
            </a:r>
          </a:p>
          <a:p>
            <a:pPr marL="616860" lvl="1" indent="-168235">
              <a:buFont typeface="Arial"/>
              <a:buChar char="•"/>
            </a:pPr>
            <a:r>
              <a:rPr lang="en-US" dirty="0">
                <a:latin typeface="Arial" charset="0"/>
                <a:cs typeface="ＭＳ Ｐゴシック" charset="0"/>
              </a:rPr>
              <a:t>Arts, entertainment or sports</a:t>
            </a:r>
          </a:p>
          <a:p>
            <a:pPr marL="616860" lvl="1" indent="-168235">
              <a:buFont typeface="Arial"/>
              <a:buChar char="•"/>
            </a:pPr>
            <a:r>
              <a:rPr lang="en-US" dirty="0">
                <a:latin typeface="Arial" charset="0"/>
                <a:cs typeface="ＭＳ Ｐゴシック" charset="0"/>
              </a:rPr>
              <a:t>Or, other</a:t>
            </a:r>
          </a:p>
          <a:p>
            <a:pPr marL="168235" indent="-168235">
              <a:buFont typeface="Arial"/>
              <a:buChar char="•"/>
            </a:pPr>
            <a:endParaRPr lang="en-US" dirty="0">
              <a:latin typeface="Arial" charset="0"/>
            </a:endParaRPr>
          </a:p>
          <a:p>
            <a:pPr marL="168235" indent="-168235">
              <a:buFont typeface="Arial"/>
              <a:buChar char="•"/>
            </a:pPr>
            <a:r>
              <a:rPr lang="en-US" dirty="0">
                <a:latin typeface="Arial" charset="0"/>
              </a:rPr>
              <a:t>If you’re creating a Google+ page for  a local business with a storefront and want to appear on Google Maps, choose the Local Business category. </a:t>
            </a:r>
          </a:p>
          <a:p>
            <a:pPr marL="168235" indent="-168235">
              <a:buFont typeface="Arial"/>
              <a:buChar char="•"/>
            </a:pPr>
            <a:r>
              <a:rPr lang="en-US" dirty="0">
                <a:latin typeface="Arial" charset="0"/>
              </a:rPr>
              <a:t>If you have a Google Places for Business page, that information now appears on a Google+ Local.</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1BDAE10-5396-F048-8EC7-7EBA676E0595}" type="slidenum">
              <a:rPr lang="en-US"/>
              <a:pPr/>
              <a:t>31</a:t>
            </a:fld>
            <a:endParaRPr lang="en-US"/>
          </a:p>
        </p:txBody>
      </p:sp>
    </p:spTree>
    <p:extLst>
      <p:ext uri="{BB962C8B-B14F-4D97-AF65-F5344CB8AC3E}">
        <p14:creationId xmlns:p14="http://schemas.microsoft.com/office/powerpoint/2010/main" val="64226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chemeClr val="dk1"/>
              </a:buClr>
              <a:buSzPct val="100000"/>
              <a:buFont typeface="Arial"/>
              <a:buChar char="●"/>
            </a:pPr>
            <a:r>
              <a:rPr lang="en" sz="1200" dirty="0">
                <a:solidFill>
                  <a:schemeClr val="dk1"/>
                </a:solidFill>
                <a:latin typeface="Calibri"/>
                <a:ea typeface="Calibri"/>
                <a:cs typeface="Calibri"/>
                <a:sym typeface="Calibri"/>
              </a:rPr>
              <a:t>Let’s look at the various ways your business can appear on Google.</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Calibri"/>
                <a:ea typeface="Calibri"/>
                <a:cs typeface="Calibri"/>
                <a:sym typeface="Calibri"/>
              </a:rPr>
              <a:t>Before we can strategize about ways to get found online, it’s helpful to understand how a search engine results page is organized.</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Calibri"/>
                <a:ea typeface="Calibri"/>
                <a:cs typeface="Calibri"/>
                <a:sym typeface="Calibri"/>
              </a:rPr>
              <a:t>Take a look at this search results page on Google.com.</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Calibri"/>
                <a:ea typeface="Calibri"/>
                <a:cs typeface="Calibri"/>
                <a:sym typeface="Calibri"/>
              </a:rPr>
              <a:t>You see that the searcher typed in the phrase “clothing boutiques.”</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Calibri"/>
                <a:ea typeface="Calibri"/>
                <a:cs typeface="Calibri"/>
                <a:sym typeface="Calibri"/>
              </a:rPr>
              <a:t>This is called a search query. Searchers type in words and phrases to find websites that match their queries.</a:t>
            </a:r>
          </a:p>
          <a:p>
            <a:pPr marL="457200" lvl="0" indent="-304800" rtl="0">
              <a:lnSpc>
                <a:spcPct val="115000"/>
              </a:lnSpc>
              <a:spcBef>
                <a:spcPts val="0"/>
              </a:spcBef>
              <a:buClr>
                <a:schemeClr val="dk1"/>
              </a:buClr>
              <a:buSzPct val="100000"/>
              <a:buFont typeface="Arial"/>
              <a:buChar char="●"/>
            </a:pPr>
            <a:r>
              <a:rPr lang="en" sz="1200" dirty="0">
                <a:solidFill>
                  <a:schemeClr val="dk1"/>
                </a:solidFill>
                <a:latin typeface="Calibri"/>
                <a:ea typeface="Calibri"/>
                <a:cs typeface="Calibri"/>
                <a:sym typeface="Calibri"/>
              </a:rPr>
              <a:t>Google displays the most relevant results it can find, based on the search query and any information it has about the searcher. </a:t>
            </a:r>
          </a:p>
          <a:p>
            <a:pPr lvl="0">
              <a:spcBef>
                <a:spcPts val="0"/>
              </a:spcBef>
              <a:buClr>
                <a:schemeClr val="dk1"/>
              </a:buClr>
              <a:buFont typeface="Arial"/>
              <a:buNone/>
            </a:pPr>
            <a:endParaRPr sz="12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In this example, we see the “natural” or “organic” results on a Google Search Results Page (sometimes called a SERP, for short).</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Every time someone searches, Google generates a page with a list of the most relevant results for that searcher, in that location, at that moment in time. So, these pages may show different results for different searchers. A person in California may see different results than a searcher in Florida or Maine.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You cannot pay Google for higher placement in the organic results, and clicks on these links do NOT cost the owners of the websites any money.</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If you look directly above the organic search results or on right side of the page, you may see ads, served by Google’s advertising programs: AdWords and AdWords Express.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These are paid placements. Advertisers compete against each other for ad spots on the page.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Advertisers are NOT charged when ads appear. They pay only if searchers CLICK the ads.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Advertising with Google does not have any impact on a website’s organic results - these are two entirely separate algorithms.</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Let’s take a look at how ads are displayed on Google.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Someone wants to find something - in this case, a clothing boutique.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The searcher types in words or phrases describing what they want to find– called the search query – into Google.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Now, Google displays a page of results to help that searcher find relevant websites. Advertisers can show ads when people search for words and phrases relevant to their products and services.</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When a searcher sees an ad and wants to learn more, a click sends that searcher to the advertiser’s website.</a:t>
            </a:r>
          </a:p>
          <a:p>
            <a:pPr marL="457200" lvl="0" indent="-304800" rtl="0">
              <a:lnSpc>
                <a:spcPct val="115000"/>
              </a:lnSpc>
              <a:spcBef>
                <a:spcPts val="0"/>
              </a:spcBef>
              <a:buClr>
                <a:schemeClr val="dk1"/>
              </a:buClr>
              <a:buSzPct val="100000"/>
              <a:buFont typeface="Arial"/>
              <a:buChar char="●"/>
            </a:pPr>
            <a:r>
              <a:rPr lang="en" sz="1200">
                <a:solidFill>
                  <a:schemeClr val="dk1"/>
                </a:solidFill>
                <a:latin typeface="Calibri"/>
                <a:ea typeface="Calibri"/>
                <a:cs typeface="Calibri"/>
                <a:sym typeface="Calibri"/>
              </a:rPr>
              <a:t>THE PROBLEM - The Path to purchase is much more complex than AdWords, especially search!</a:t>
            </a:r>
          </a:p>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dirty="0"/>
              <a:t>2014 Study conducted by Google and </a:t>
            </a:r>
            <a:r>
              <a:rPr lang="en" dirty="0" smtClean="0"/>
              <a:t>Mill</a:t>
            </a:r>
            <a:r>
              <a:rPr lang="en-US" dirty="0" smtClean="0"/>
              <a:t>w</a:t>
            </a:r>
            <a:r>
              <a:rPr lang="en" dirty="0" smtClean="0"/>
              <a:t>ard </a:t>
            </a:r>
            <a:r>
              <a:rPr lang="en" dirty="0"/>
              <a:t>Brown</a:t>
            </a:r>
          </a:p>
          <a:p>
            <a:pPr marL="457200" lvl="0" indent="-317500" rtl="0">
              <a:spcBef>
                <a:spcPts val="0"/>
              </a:spcBef>
              <a:buClr>
                <a:srgbClr val="000000"/>
              </a:buClr>
              <a:buSzPct val="127272"/>
              <a:buFont typeface="Arial"/>
              <a:buChar char="●"/>
            </a:pPr>
            <a:r>
              <a:rPr lang="en" dirty="0"/>
              <a:t>Surveyed over 3,000 B2B researchers over the course of 13 months</a:t>
            </a:r>
          </a:p>
          <a:p>
            <a:pPr marL="457200" lvl="0" indent="-317500" rtl="0">
              <a:spcBef>
                <a:spcPts val="0"/>
              </a:spcBef>
              <a:buClr>
                <a:srgbClr val="000000"/>
              </a:buClr>
              <a:buSzPct val="127272"/>
              <a:buFont typeface="Arial"/>
              <a:buChar char="●"/>
            </a:pPr>
            <a:r>
              <a:rPr lang="en" dirty="0"/>
              <a:t>12 search queries before an engagement with your company - very long path to </a:t>
            </a:r>
            <a:r>
              <a:rPr lang="en" dirty="0" smtClean="0"/>
              <a:t>purchase</a:t>
            </a:r>
            <a:endParaRPr lang="en-US" dirty="0" smtClean="0"/>
          </a:p>
          <a:p>
            <a:pPr marL="457200" lvl="0" indent="-317500" rtl="0">
              <a:spcBef>
                <a:spcPts val="0"/>
              </a:spcBef>
              <a:buClr>
                <a:srgbClr val="000000"/>
              </a:buClr>
              <a:buSzPct val="127272"/>
              <a:buFont typeface="Arial"/>
              <a:buChar char="●"/>
            </a:pPr>
            <a:endParaRPr lang="en-US" dirty="0" smtClean="0"/>
          </a:p>
          <a:p>
            <a:pPr marL="139700" lvl="0" indent="0" rtl="0">
              <a:spcBef>
                <a:spcPts val="0"/>
              </a:spcBef>
              <a:buClr>
                <a:srgbClr val="000000"/>
              </a:buClr>
              <a:buSzPct val="127272"/>
              <a:buFont typeface="Arial"/>
              <a:buNone/>
            </a:pPr>
            <a:endParaRPr lang="en-US" dirty="0" smtClean="0"/>
          </a:p>
          <a:p>
            <a:pPr marL="457200" lvl="0" indent="-317500" rtl="0">
              <a:spcBef>
                <a:spcPts val="0"/>
              </a:spcBef>
              <a:buClr>
                <a:srgbClr val="000000"/>
              </a:buClr>
              <a:buSzPct val="127272"/>
              <a:buFont typeface="Arial"/>
              <a:buChar char="●"/>
            </a:pPr>
            <a:r>
              <a:rPr lang="en-US" dirty="0" smtClean="0"/>
              <a:t>As a marketer,</a:t>
            </a:r>
            <a:r>
              <a:rPr lang="en-US" baseline="0" dirty="0" smtClean="0"/>
              <a:t> take advantage by:</a:t>
            </a:r>
          </a:p>
          <a:p>
            <a:pPr marL="914400" lvl="1" indent="-317500" rtl="0">
              <a:spcBef>
                <a:spcPts val="0"/>
              </a:spcBef>
              <a:buClr>
                <a:srgbClr val="000000"/>
              </a:buClr>
              <a:buSzPct val="127272"/>
              <a:buFont typeface="Arial"/>
              <a:buChar char="●"/>
            </a:pPr>
            <a:r>
              <a:rPr lang="en-US" baseline="0" dirty="0" smtClean="0"/>
              <a:t>Dividing keywords based on position in marketing funnel </a:t>
            </a:r>
          </a:p>
          <a:p>
            <a:pPr marL="914400" lvl="1" indent="-317500" rtl="0">
              <a:spcBef>
                <a:spcPts val="0"/>
              </a:spcBef>
              <a:buClr>
                <a:srgbClr val="000000"/>
              </a:buClr>
              <a:buSzPct val="127272"/>
              <a:buFont typeface="Arial"/>
              <a:buChar char="●"/>
            </a:pPr>
            <a:r>
              <a:rPr lang="en-US" baseline="0" dirty="0" smtClean="0"/>
              <a:t>Utilizing re-engagement strategies, including video and remarketing</a:t>
            </a:r>
          </a:p>
          <a:p>
            <a:pPr marL="914400" lvl="1" indent="-317500" rtl="0">
              <a:spcBef>
                <a:spcPts val="0"/>
              </a:spcBef>
              <a:buClr>
                <a:srgbClr val="000000"/>
              </a:buClr>
              <a:buSzPct val="127272"/>
              <a:buFont typeface="Arial"/>
              <a:buChar char="●"/>
            </a:pPr>
            <a:r>
              <a:rPr lang="en-US" dirty="0" smtClean="0"/>
              <a:t>Leveraging</a:t>
            </a:r>
            <a:r>
              <a:rPr lang="en-US" baseline="0" dirty="0" smtClean="0"/>
              <a:t> display advertising</a:t>
            </a: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Google Analytics – Free online data analysis tool, available to</a:t>
            </a:r>
            <a:r>
              <a:rPr lang="en-US" baseline="0" dirty="0" smtClean="0"/>
              <a:t> any business with a website. Code implementation required. </a:t>
            </a:r>
          </a:p>
          <a:p>
            <a:pPr marL="171450" indent="-171450">
              <a:buFont typeface="Arial"/>
              <a:buChar char="•"/>
            </a:pPr>
            <a:r>
              <a:rPr lang="en-US" dirty="0" smtClean="0"/>
              <a:t>Multi-Channel</a:t>
            </a:r>
            <a:r>
              <a:rPr lang="en-US" baseline="0" dirty="0" smtClean="0"/>
              <a:t> Funnels Report</a:t>
            </a:r>
          </a:p>
          <a:p>
            <a:pPr marL="171450" indent="-171450">
              <a:buFont typeface="Arial"/>
              <a:buChar char="•"/>
            </a:pPr>
            <a:r>
              <a:rPr lang="en-US" baseline="0" dirty="0" smtClean="0"/>
              <a:t>Measures Goal Completion by Source </a:t>
            </a:r>
          </a:p>
          <a:p>
            <a:pPr marL="171450" indent="-171450">
              <a:buFont typeface="Arial"/>
              <a:buChar char="•"/>
            </a:pPr>
            <a:r>
              <a:rPr lang="en-US" baseline="0" dirty="0" smtClean="0"/>
              <a:t>Find Your Sweet Spot. In this instance, most non-direct leads are coming the combination of Paid Search, Organic Search, and Direct traffic (three engagements prior to conversion).</a:t>
            </a:r>
          </a:p>
          <a:p>
            <a:pPr marL="171450" indent="-171450">
              <a:buFont typeface="Arial"/>
              <a:buChar char="•"/>
            </a:pPr>
            <a:r>
              <a:rPr lang="en-US" baseline="0" dirty="0" smtClean="0"/>
              <a:t>Find Where Most of Your Leads are Coming From</a:t>
            </a:r>
          </a:p>
          <a:p>
            <a:pPr marL="171450" indent="-171450">
              <a:buFont typeface="Arial"/>
              <a:buChar char="•"/>
            </a:pPr>
            <a:r>
              <a:rPr lang="en-US" baseline="0" dirty="0" smtClean="0"/>
              <a:t>Optimize</a:t>
            </a:r>
          </a:p>
          <a:p>
            <a:pPr marL="171450" indent="-171450">
              <a:buFont typeface="Arial"/>
              <a:buChar char="•"/>
            </a:pPr>
            <a:r>
              <a:rPr lang="en-US" baseline="0" dirty="0" smtClean="0"/>
              <a:t>This is the nature of B2B marketing and the path to purchase. </a:t>
            </a:r>
            <a:endParaRPr lang="en-US" dirty="0"/>
          </a:p>
        </p:txBody>
      </p:sp>
    </p:spTree>
    <p:extLst>
      <p:ext uri="{BB962C8B-B14F-4D97-AF65-F5344CB8AC3E}">
        <p14:creationId xmlns:p14="http://schemas.microsoft.com/office/powerpoint/2010/main" val="362765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1" y="1600200"/>
            <a:ext cx="3994525"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4" y="1600200"/>
            <a:ext cx="3994525"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9"/>
            <a:ext cx="8229600" cy="692693"/>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3" name="Rectangle 12"/>
          <p:cNvSpPr/>
          <p:nvPr userDrawn="1"/>
        </p:nvSpPr>
        <p:spPr bwMode="auto">
          <a:xfrm>
            <a:off x="0" y="2436313"/>
            <a:ext cx="9144000" cy="430887"/>
          </a:xfrm>
          <a:prstGeom prst="rect">
            <a:avLst/>
          </a:prstGeom>
          <a:solidFill>
            <a:schemeClr val="accent1"/>
          </a:solidFill>
          <a:ln w="9525">
            <a:noFill/>
            <a:miter lim="800000"/>
            <a:headEnd/>
            <a:tailEnd/>
          </a:ln>
          <a:effectLst/>
          <a:extLst/>
        </p:spPr>
        <p:txBody>
          <a:bodyPr wrap="square" rtlCol="0" anchor="ctr">
            <a:spAutoFit/>
          </a:bodyPr>
          <a:lstStyle/>
          <a:p>
            <a:pPr algn="ctr">
              <a:spcAft>
                <a:spcPts val="600"/>
              </a:spcAft>
            </a:pPr>
            <a:endParaRPr lang="en-US" sz="2200" dirty="0" smtClean="0">
              <a:solidFill>
                <a:srgbClr val="595959"/>
              </a:solidFill>
              <a:latin typeface="Open Sans"/>
              <a:cs typeface="Open Sans"/>
            </a:endParaRPr>
          </a:p>
        </p:txBody>
      </p:sp>
      <p:sp>
        <p:nvSpPr>
          <p:cNvPr id="2" name="Title 1"/>
          <p:cNvSpPr>
            <a:spLocks noGrp="1"/>
          </p:cNvSpPr>
          <p:nvPr>
            <p:ph type="ctrTitle"/>
          </p:nvPr>
        </p:nvSpPr>
        <p:spPr>
          <a:xfrm>
            <a:off x="454026" y="900468"/>
            <a:ext cx="8288489" cy="963488"/>
          </a:xfrm>
        </p:spPr>
        <p:txBody>
          <a:bodyPr>
            <a:noAutofit/>
          </a:bodyPr>
          <a:lstStyle>
            <a:lvl1pPr algn="l">
              <a:defRPr sz="4800" b="0">
                <a:solidFill>
                  <a:schemeClr val="bg1"/>
                </a:solidFill>
              </a:defRPr>
            </a:lvl1pPr>
          </a:lstStyle>
          <a:p>
            <a:r>
              <a:rPr lang="en-US" dirty="0"/>
              <a:t>Click to edit Master title style</a:t>
            </a:r>
          </a:p>
        </p:txBody>
      </p:sp>
      <p:sp>
        <p:nvSpPr>
          <p:cNvPr id="21" name="Subtitle 2"/>
          <p:cNvSpPr>
            <a:spLocks noGrp="1"/>
          </p:cNvSpPr>
          <p:nvPr>
            <p:ph type="subTitle" idx="1"/>
          </p:nvPr>
        </p:nvSpPr>
        <p:spPr>
          <a:xfrm>
            <a:off x="454025" y="2119764"/>
            <a:ext cx="8242300" cy="495003"/>
          </a:xfrm>
          <a:prstGeom prst="rect">
            <a:avLst/>
          </a:prstGeom>
        </p:spPr>
        <p:txBody>
          <a:bodyPr>
            <a:noAutofit/>
          </a:bodyPr>
          <a:lstStyle>
            <a:lvl1pPr marL="0" indent="0" algn="l">
              <a:buNone/>
              <a:defRPr sz="2000" b="0" i="0">
                <a:solidFill>
                  <a:srgbClr val="FFFFFF"/>
                </a:solidFill>
                <a:latin typeface="+mn-lt"/>
                <a:cs typeface="Bebas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Logo_RGB_Standard_scal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5891" y="5928334"/>
            <a:ext cx="1363059" cy="597351"/>
          </a:xfrm>
          <a:prstGeom prst="rect">
            <a:avLst/>
          </a:prstGeom>
        </p:spPr>
      </p:pic>
      <p:sp>
        <p:nvSpPr>
          <p:cNvPr id="6" name="Text Placeholder 5"/>
          <p:cNvSpPr>
            <a:spLocks noGrp="1"/>
          </p:cNvSpPr>
          <p:nvPr>
            <p:ph type="body" sz="quarter" idx="10"/>
          </p:nvPr>
        </p:nvSpPr>
        <p:spPr>
          <a:xfrm>
            <a:off x="454026" y="2634863"/>
            <a:ext cx="8270875" cy="433916"/>
          </a:xfrm>
        </p:spPr>
        <p:txBody>
          <a:bodyPr>
            <a:noAutofit/>
          </a:bodyPr>
          <a:lstStyle>
            <a:lvl1pPr marL="0" indent="0" algn="l">
              <a:buNone/>
              <a:defRPr sz="1600">
                <a:solidFill>
                  <a:schemeClr val="bg1"/>
                </a:solidFill>
                <a:latin typeface="+mn-lt"/>
                <a:cs typeface="Bebas Neue"/>
              </a:defRPr>
            </a:lvl1pPr>
          </a:lstStyle>
          <a:p>
            <a:pPr lvl="0"/>
            <a:r>
              <a:rPr lang="en-US"/>
              <a:t>Click to edit Master text styles</a:t>
            </a:r>
          </a:p>
        </p:txBody>
      </p:sp>
      <p:sp>
        <p:nvSpPr>
          <p:cNvPr id="8" name="Text Placeholder 7"/>
          <p:cNvSpPr>
            <a:spLocks noGrp="1"/>
          </p:cNvSpPr>
          <p:nvPr>
            <p:ph type="body" sz="quarter" idx="11"/>
          </p:nvPr>
        </p:nvSpPr>
        <p:spPr>
          <a:xfrm>
            <a:off x="454050" y="5534466"/>
            <a:ext cx="4236320" cy="539749"/>
          </a:xfrm>
        </p:spPr>
        <p:txBody>
          <a:bodyPr/>
          <a:lstStyle>
            <a:lvl1pPr marL="0" indent="0" algn="l">
              <a:buNone/>
              <a:defRPr sz="1200">
                <a:solidFill>
                  <a:srgbClr val="656565"/>
                </a:solidFill>
              </a:defRPr>
            </a:lvl1pPr>
          </a:lstStyle>
          <a:p>
            <a:pPr lvl="0"/>
            <a:r>
              <a:rPr lang="en-US"/>
              <a:t>Click to edit Master text styles</a:t>
            </a:r>
          </a:p>
        </p:txBody>
      </p:sp>
      <p:pic>
        <p:nvPicPr>
          <p:cNvPr id="15" name="Picture 14" descr="Gybotown_v2a_grey.png"/>
          <p:cNvPicPr>
            <a:picLocks noChangeAspect="1"/>
          </p:cNvPicPr>
          <p:nvPr userDrawn="1"/>
        </p:nvPicPr>
        <p:blipFill rotWithShape="1">
          <a:blip r:embed="rId3">
            <a:extLst>
              <a:ext uri="{28A0092B-C50C-407E-A947-70E740481C1C}">
                <a14:useLocalDpi xmlns:a14="http://schemas.microsoft.com/office/drawing/2010/main" val="0"/>
              </a:ext>
            </a:extLst>
          </a:blip>
          <a:srcRect l="26793" r="33120"/>
          <a:stretch/>
        </p:blipFill>
        <p:spPr>
          <a:xfrm>
            <a:off x="-1" y="3850091"/>
            <a:ext cx="9144000" cy="1556823"/>
          </a:xfrm>
          <a:prstGeom prst="rect">
            <a:avLst/>
          </a:prstGeom>
        </p:spPr>
      </p:pic>
    </p:spTree>
    <p:extLst>
      <p:ext uri="{BB962C8B-B14F-4D97-AF65-F5344CB8AC3E}">
        <p14:creationId xmlns:p14="http://schemas.microsoft.com/office/powerpoint/2010/main" val="393686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56565"/>
                </a:solidFill>
              </a:defRPr>
            </a:lvl1pPr>
          </a:lstStyle>
          <a:p>
            <a:r>
              <a:rPr lang="en-US" dirty="0"/>
              <a:t>Click to edit Master title style</a:t>
            </a:r>
          </a:p>
        </p:txBody>
      </p:sp>
      <p:sp>
        <p:nvSpPr>
          <p:cNvPr id="7" name="Content Placeholder 6"/>
          <p:cNvSpPr>
            <a:spLocks noGrp="1"/>
          </p:cNvSpPr>
          <p:nvPr>
            <p:ph sz="quarter" idx="13"/>
          </p:nvPr>
        </p:nvSpPr>
        <p:spPr>
          <a:xfrm>
            <a:off x="454025" y="1930685"/>
            <a:ext cx="1828800" cy="854787"/>
          </a:xfrm>
        </p:spPr>
        <p:txBody>
          <a:bodyPr/>
          <a:lstStyle>
            <a:lvl1pPr marL="0" indent="0">
              <a:buNone/>
              <a:defRPr sz="2200">
                <a:solidFill>
                  <a:srgbClr val="656565"/>
                </a:solidFill>
                <a:latin typeface="+mj-lt"/>
              </a:defRPr>
            </a:lvl1pPr>
            <a:lvl2pPr>
              <a:defRPr>
                <a:solidFill>
                  <a:srgbClr val="656565"/>
                </a:solidFill>
              </a:defRPr>
            </a:lvl2pPr>
            <a:lvl3pPr>
              <a:defRPr>
                <a:solidFill>
                  <a:srgbClr val="656565"/>
                </a:solidFill>
              </a:defRPr>
            </a:lvl3pPr>
            <a:lvl4pPr>
              <a:defRPr>
                <a:solidFill>
                  <a:srgbClr val="656565"/>
                </a:solidFill>
              </a:defRPr>
            </a:lvl4pPr>
            <a:lvl5pPr>
              <a:defRPr>
                <a:solidFill>
                  <a:srgbClr val="656565"/>
                </a:solidFill>
              </a:defRPr>
            </a:lvl5pPr>
          </a:lstStyle>
          <a:p>
            <a:pPr lvl="0"/>
            <a:r>
              <a:rPr lang="en-US" dirty="0"/>
              <a:t>Click to edit Master text styles</a:t>
            </a:r>
          </a:p>
        </p:txBody>
      </p:sp>
      <p:sp>
        <p:nvSpPr>
          <p:cNvPr id="4" name="Text Placeholder 3"/>
          <p:cNvSpPr>
            <a:spLocks noGrp="1"/>
          </p:cNvSpPr>
          <p:nvPr>
            <p:ph type="body" sz="quarter" idx="14"/>
          </p:nvPr>
        </p:nvSpPr>
        <p:spPr>
          <a:xfrm>
            <a:off x="454025" y="2825654"/>
            <a:ext cx="1828800" cy="1606492"/>
          </a:xfrm>
        </p:spPr>
        <p:txBody>
          <a:bodyPr/>
          <a:lstStyle>
            <a:lvl1pPr marL="0" indent="0">
              <a:lnSpc>
                <a:spcPct val="100000"/>
              </a:lnSpc>
              <a:buNone/>
              <a:defRPr sz="1100">
                <a:solidFill>
                  <a:srgbClr val="656565"/>
                </a:solidFill>
              </a:defRPr>
            </a:lvl1pPr>
          </a:lstStyle>
          <a:p>
            <a:pPr lvl="0"/>
            <a:r>
              <a:rPr lang="en-US"/>
              <a:t>Click to edit Master</a:t>
            </a:r>
          </a:p>
        </p:txBody>
      </p:sp>
      <p:sp>
        <p:nvSpPr>
          <p:cNvPr id="12" name="Content Placeholder 6"/>
          <p:cNvSpPr>
            <a:spLocks noGrp="1"/>
          </p:cNvSpPr>
          <p:nvPr>
            <p:ph sz="quarter" idx="15"/>
          </p:nvPr>
        </p:nvSpPr>
        <p:spPr>
          <a:xfrm>
            <a:off x="2591858" y="1930685"/>
            <a:ext cx="1828800" cy="854787"/>
          </a:xfrm>
        </p:spPr>
        <p:txBody>
          <a:bodyPr/>
          <a:lstStyle>
            <a:lvl1pPr marL="0" indent="0">
              <a:buNone/>
              <a:defRPr sz="2200">
                <a:solidFill>
                  <a:srgbClr val="656565"/>
                </a:solidFill>
                <a:latin typeface="+mj-lt"/>
              </a:defRPr>
            </a:lvl1pPr>
            <a:lvl2pPr>
              <a:defRPr>
                <a:solidFill>
                  <a:srgbClr val="656565"/>
                </a:solidFill>
              </a:defRPr>
            </a:lvl2pPr>
            <a:lvl3pPr>
              <a:defRPr>
                <a:solidFill>
                  <a:srgbClr val="656565"/>
                </a:solidFill>
              </a:defRPr>
            </a:lvl3pPr>
            <a:lvl4pPr>
              <a:defRPr>
                <a:solidFill>
                  <a:srgbClr val="656565"/>
                </a:solidFill>
              </a:defRPr>
            </a:lvl4pPr>
            <a:lvl5pPr>
              <a:defRPr>
                <a:solidFill>
                  <a:srgbClr val="656565"/>
                </a:solidFill>
              </a:defRPr>
            </a:lvl5pPr>
          </a:lstStyle>
          <a:p>
            <a:pPr lvl="0"/>
            <a:r>
              <a:rPr lang="en-US" dirty="0"/>
              <a:t>Click to edit Master text styles</a:t>
            </a:r>
          </a:p>
        </p:txBody>
      </p:sp>
      <p:sp>
        <p:nvSpPr>
          <p:cNvPr id="13" name="Text Placeholder 3"/>
          <p:cNvSpPr>
            <a:spLocks noGrp="1"/>
          </p:cNvSpPr>
          <p:nvPr>
            <p:ph type="body" sz="quarter" idx="16"/>
          </p:nvPr>
        </p:nvSpPr>
        <p:spPr>
          <a:xfrm>
            <a:off x="2591858" y="2825654"/>
            <a:ext cx="1828800" cy="1606492"/>
          </a:xfrm>
        </p:spPr>
        <p:txBody>
          <a:bodyPr/>
          <a:lstStyle>
            <a:lvl1pPr marL="0" indent="0">
              <a:lnSpc>
                <a:spcPct val="100000"/>
              </a:lnSpc>
              <a:buNone/>
              <a:defRPr sz="1100">
                <a:solidFill>
                  <a:srgbClr val="656565"/>
                </a:solidFill>
              </a:defRPr>
            </a:lvl1pPr>
          </a:lstStyle>
          <a:p>
            <a:pPr lvl="0"/>
            <a:r>
              <a:rPr lang="en-US"/>
              <a:t>Click to edit Master</a:t>
            </a:r>
          </a:p>
        </p:txBody>
      </p:sp>
      <p:sp>
        <p:nvSpPr>
          <p:cNvPr id="14" name="Content Placeholder 6"/>
          <p:cNvSpPr>
            <a:spLocks noGrp="1"/>
          </p:cNvSpPr>
          <p:nvPr>
            <p:ph sz="quarter" idx="17"/>
          </p:nvPr>
        </p:nvSpPr>
        <p:spPr>
          <a:xfrm>
            <a:off x="4729691" y="1930685"/>
            <a:ext cx="1828800" cy="854787"/>
          </a:xfrm>
        </p:spPr>
        <p:txBody>
          <a:bodyPr/>
          <a:lstStyle>
            <a:lvl1pPr marL="0" indent="0">
              <a:buNone/>
              <a:defRPr sz="2200">
                <a:solidFill>
                  <a:srgbClr val="656565"/>
                </a:solidFill>
                <a:latin typeface="+mj-lt"/>
              </a:defRPr>
            </a:lvl1pPr>
            <a:lvl2pPr>
              <a:defRPr>
                <a:solidFill>
                  <a:srgbClr val="656565"/>
                </a:solidFill>
              </a:defRPr>
            </a:lvl2pPr>
            <a:lvl3pPr>
              <a:defRPr>
                <a:solidFill>
                  <a:srgbClr val="656565"/>
                </a:solidFill>
              </a:defRPr>
            </a:lvl3pPr>
            <a:lvl4pPr>
              <a:defRPr>
                <a:solidFill>
                  <a:srgbClr val="656565"/>
                </a:solidFill>
              </a:defRPr>
            </a:lvl4pPr>
            <a:lvl5pPr>
              <a:defRPr>
                <a:solidFill>
                  <a:srgbClr val="656565"/>
                </a:solidFill>
              </a:defRPr>
            </a:lvl5pPr>
          </a:lstStyle>
          <a:p>
            <a:pPr lvl="0"/>
            <a:r>
              <a:rPr lang="en-US" dirty="0"/>
              <a:t>Click to edit Master text styles</a:t>
            </a:r>
          </a:p>
        </p:txBody>
      </p:sp>
      <p:sp>
        <p:nvSpPr>
          <p:cNvPr id="15" name="Text Placeholder 3"/>
          <p:cNvSpPr>
            <a:spLocks noGrp="1"/>
          </p:cNvSpPr>
          <p:nvPr>
            <p:ph type="body" sz="quarter" idx="18"/>
          </p:nvPr>
        </p:nvSpPr>
        <p:spPr>
          <a:xfrm>
            <a:off x="4729691" y="2825654"/>
            <a:ext cx="1828800" cy="1606492"/>
          </a:xfrm>
        </p:spPr>
        <p:txBody>
          <a:bodyPr/>
          <a:lstStyle>
            <a:lvl1pPr marL="0" indent="0">
              <a:lnSpc>
                <a:spcPct val="100000"/>
              </a:lnSpc>
              <a:buNone/>
              <a:defRPr sz="1100">
                <a:solidFill>
                  <a:srgbClr val="656565"/>
                </a:solidFill>
              </a:defRPr>
            </a:lvl1pPr>
          </a:lstStyle>
          <a:p>
            <a:pPr lvl="0"/>
            <a:r>
              <a:rPr lang="en-US"/>
              <a:t>Click to edit Master</a:t>
            </a:r>
          </a:p>
        </p:txBody>
      </p:sp>
      <p:sp>
        <p:nvSpPr>
          <p:cNvPr id="16" name="Content Placeholder 6"/>
          <p:cNvSpPr>
            <a:spLocks noGrp="1"/>
          </p:cNvSpPr>
          <p:nvPr>
            <p:ph sz="quarter" idx="19"/>
          </p:nvPr>
        </p:nvSpPr>
        <p:spPr>
          <a:xfrm>
            <a:off x="6867525" y="1930685"/>
            <a:ext cx="1828800" cy="854787"/>
          </a:xfrm>
        </p:spPr>
        <p:txBody>
          <a:bodyPr/>
          <a:lstStyle>
            <a:lvl1pPr marL="0" indent="0">
              <a:buNone/>
              <a:defRPr sz="2200">
                <a:solidFill>
                  <a:srgbClr val="656565"/>
                </a:solidFill>
                <a:latin typeface="+mj-lt"/>
              </a:defRPr>
            </a:lvl1pPr>
            <a:lvl2pPr>
              <a:defRPr>
                <a:solidFill>
                  <a:srgbClr val="656565"/>
                </a:solidFill>
              </a:defRPr>
            </a:lvl2pPr>
            <a:lvl3pPr>
              <a:defRPr>
                <a:solidFill>
                  <a:srgbClr val="656565"/>
                </a:solidFill>
              </a:defRPr>
            </a:lvl3pPr>
            <a:lvl4pPr>
              <a:defRPr>
                <a:solidFill>
                  <a:srgbClr val="656565"/>
                </a:solidFill>
              </a:defRPr>
            </a:lvl4pPr>
            <a:lvl5pPr>
              <a:defRPr>
                <a:solidFill>
                  <a:srgbClr val="656565"/>
                </a:solidFill>
              </a:defRPr>
            </a:lvl5pPr>
          </a:lstStyle>
          <a:p>
            <a:pPr lvl="0"/>
            <a:r>
              <a:rPr lang="en-US" dirty="0"/>
              <a:t>Click to edit Master text styles</a:t>
            </a:r>
          </a:p>
        </p:txBody>
      </p:sp>
      <p:sp>
        <p:nvSpPr>
          <p:cNvPr id="17" name="Text Placeholder 3"/>
          <p:cNvSpPr>
            <a:spLocks noGrp="1"/>
          </p:cNvSpPr>
          <p:nvPr>
            <p:ph type="body" sz="quarter" idx="20"/>
          </p:nvPr>
        </p:nvSpPr>
        <p:spPr>
          <a:xfrm>
            <a:off x="6867525" y="2825654"/>
            <a:ext cx="1828800" cy="1606492"/>
          </a:xfrm>
        </p:spPr>
        <p:txBody>
          <a:bodyPr/>
          <a:lstStyle>
            <a:lvl1pPr marL="0" indent="0">
              <a:lnSpc>
                <a:spcPct val="100000"/>
              </a:lnSpc>
              <a:buNone/>
              <a:defRPr sz="1100">
                <a:solidFill>
                  <a:srgbClr val="656565"/>
                </a:solidFill>
              </a:defRPr>
            </a:lvl1pPr>
          </a:lstStyle>
          <a:p>
            <a:pPr lvl="0"/>
            <a:r>
              <a:rPr lang="en-US"/>
              <a:t>Click to edit Master</a:t>
            </a:r>
          </a:p>
        </p:txBody>
      </p:sp>
      <p:pic>
        <p:nvPicPr>
          <p:cNvPr id="18" name="Picture 17" descr="Gybotown_v2a_grey.png"/>
          <p:cNvPicPr>
            <a:picLocks noChangeAspect="1"/>
          </p:cNvPicPr>
          <p:nvPr userDrawn="1"/>
        </p:nvPicPr>
        <p:blipFill rotWithShape="1">
          <a:blip r:embed="rId2">
            <a:extLst>
              <a:ext uri="{28A0092B-C50C-407E-A947-70E740481C1C}">
                <a14:useLocalDpi xmlns:a14="http://schemas.microsoft.com/office/drawing/2010/main" val="0"/>
              </a:ext>
            </a:extLst>
          </a:blip>
          <a:srcRect l="25452" r="31578"/>
          <a:stretch/>
        </p:blipFill>
        <p:spPr>
          <a:xfrm>
            <a:off x="0" y="5431693"/>
            <a:ext cx="9144000" cy="1452359"/>
          </a:xfrm>
          <a:prstGeom prst="rect">
            <a:avLst/>
          </a:prstGeom>
        </p:spPr>
      </p:pic>
      <p:sp>
        <p:nvSpPr>
          <p:cNvPr id="20" name="Rectangle 19"/>
          <p:cNvSpPr/>
          <p:nvPr/>
        </p:nvSpPr>
        <p:spPr bwMode="auto">
          <a:xfrm>
            <a:off x="465839" y="1393225"/>
            <a:ext cx="2057400" cy="430887"/>
          </a:xfrm>
          <a:prstGeom prst="rect">
            <a:avLst/>
          </a:prstGeom>
          <a:solidFill>
            <a:srgbClr val="002FD0"/>
          </a:solidFill>
          <a:ln w="9525">
            <a:noFill/>
            <a:miter lim="800000"/>
            <a:headEnd/>
            <a:tailEnd/>
          </a:ln>
          <a:effectLst/>
          <a:extLst/>
        </p:spPr>
        <p:txBody>
          <a:bodyPr wrap="square" rtlCol="0" anchor="ctr">
            <a:spAutoFit/>
          </a:bodyPr>
          <a:lstStyle/>
          <a:p>
            <a:pPr algn="ctr">
              <a:spcAft>
                <a:spcPts val="600"/>
              </a:spcAft>
            </a:pPr>
            <a:endParaRPr lang="en-US" sz="2200" dirty="0" smtClean="0">
              <a:solidFill>
                <a:srgbClr val="595959"/>
              </a:solidFill>
              <a:latin typeface="Open Sans"/>
              <a:cs typeface="Open Sans"/>
            </a:endParaRPr>
          </a:p>
        </p:txBody>
      </p:sp>
      <p:sp>
        <p:nvSpPr>
          <p:cNvPr id="21" name="Rectangle 20"/>
          <p:cNvSpPr/>
          <p:nvPr/>
        </p:nvSpPr>
        <p:spPr bwMode="auto">
          <a:xfrm>
            <a:off x="2524252" y="1393225"/>
            <a:ext cx="2057400" cy="430887"/>
          </a:xfrm>
          <a:prstGeom prst="rect">
            <a:avLst/>
          </a:prstGeom>
          <a:solidFill>
            <a:srgbClr val="C72A2B"/>
          </a:solidFill>
          <a:ln w="9525">
            <a:noFill/>
            <a:miter lim="800000"/>
            <a:headEnd/>
            <a:tailEnd/>
          </a:ln>
          <a:effectLst/>
          <a:extLst/>
        </p:spPr>
        <p:txBody>
          <a:bodyPr wrap="square" rtlCol="0" anchor="ctr">
            <a:spAutoFit/>
          </a:bodyPr>
          <a:lstStyle/>
          <a:p>
            <a:pPr algn="ctr">
              <a:spcAft>
                <a:spcPts val="600"/>
              </a:spcAft>
            </a:pPr>
            <a:endParaRPr lang="en-US" sz="2200" dirty="0" smtClean="0">
              <a:solidFill>
                <a:srgbClr val="595959"/>
              </a:solidFill>
              <a:latin typeface="Open Sans"/>
              <a:cs typeface="Open Sans"/>
            </a:endParaRPr>
          </a:p>
        </p:txBody>
      </p:sp>
      <p:sp>
        <p:nvSpPr>
          <p:cNvPr id="22" name="Rectangle 21"/>
          <p:cNvSpPr/>
          <p:nvPr/>
        </p:nvSpPr>
        <p:spPr bwMode="auto">
          <a:xfrm>
            <a:off x="4582665" y="1393225"/>
            <a:ext cx="2057400" cy="430887"/>
          </a:xfrm>
          <a:prstGeom prst="rect">
            <a:avLst/>
          </a:prstGeom>
          <a:solidFill>
            <a:srgbClr val="FA8D29"/>
          </a:solidFill>
          <a:ln w="9525">
            <a:noFill/>
            <a:miter lim="800000"/>
            <a:headEnd/>
            <a:tailEnd/>
          </a:ln>
          <a:effectLst/>
          <a:extLst/>
        </p:spPr>
        <p:txBody>
          <a:bodyPr wrap="square" rtlCol="0" anchor="ctr">
            <a:spAutoFit/>
          </a:bodyPr>
          <a:lstStyle/>
          <a:p>
            <a:pPr algn="ctr">
              <a:spcAft>
                <a:spcPts val="600"/>
              </a:spcAft>
            </a:pPr>
            <a:endParaRPr lang="en-US" sz="2200" dirty="0" smtClean="0">
              <a:solidFill>
                <a:srgbClr val="595959"/>
              </a:solidFill>
              <a:latin typeface="Open Sans"/>
              <a:cs typeface="Open Sans"/>
            </a:endParaRPr>
          </a:p>
        </p:txBody>
      </p:sp>
      <p:sp>
        <p:nvSpPr>
          <p:cNvPr id="23" name="Rectangle 22"/>
          <p:cNvSpPr/>
          <p:nvPr/>
        </p:nvSpPr>
        <p:spPr bwMode="auto">
          <a:xfrm>
            <a:off x="6641078" y="1393225"/>
            <a:ext cx="2057400" cy="430887"/>
          </a:xfrm>
          <a:prstGeom prst="rect">
            <a:avLst/>
          </a:prstGeom>
          <a:solidFill>
            <a:schemeClr val="accent5"/>
          </a:solidFill>
          <a:ln w="9525">
            <a:noFill/>
            <a:miter lim="800000"/>
            <a:headEnd/>
            <a:tailEnd/>
          </a:ln>
          <a:effectLst/>
          <a:extLst/>
        </p:spPr>
        <p:txBody>
          <a:bodyPr wrap="square" rtlCol="0" anchor="ctr">
            <a:spAutoFit/>
          </a:bodyPr>
          <a:lstStyle/>
          <a:p>
            <a:pPr algn="ctr">
              <a:spcAft>
                <a:spcPts val="600"/>
              </a:spcAft>
            </a:pPr>
            <a:endParaRPr lang="en-US" sz="2200" dirty="0" smtClean="0">
              <a:solidFill>
                <a:srgbClr val="595959"/>
              </a:solidFill>
              <a:latin typeface="Open Sans"/>
              <a:cs typeface="Open Sans"/>
            </a:endParaRPr>
          </a:p>
        </p:txBody>
      </p:sp>
    </p:spTree>
    <p:extLst>
      <p:ext uri="{BB962C8B-B14F-4D97-AF65-F5344CB8AC3E}">
        <p14:creationId xmlns:p14="http://schemas.microsoft.com/office/powerpoint/2010/main" val="21574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 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Content Placeholder 6"/>
          <p:cNvSpPr>
            <a:spLocks noGrp="1"/>
          </p:cNvSpPr>
          <p:nvPr>
            <p:ph sz="quarter" idx="13"/>
          </p:nvPr>
        </p:nvSpPr>
        <p:spPr>
          <a:xfrm>
            <a:off x="457201" y="1212938"/>
            <a:ext cx="2514600" cy="4358676"/>
          </a:xfrm>
        </p:spPr>
        <p:txBody>
          <a:bodyPr/>
          <a:lstStyle>
            <a:lvl1pPr>
              <a:defRPr>
                <a:solidFill>
                  <a:srgbClr val="656565"/>
                </a:solidFill>
              </a:defRPr>
            </a:lvl1pPr>
            <a:lvl2pPr>
              <a:defRPr>
                <a:solidFill>
                  <a:srgbClr val="656565"/>
                </a:solidFill>
              </a:defRPr>
            </a:lvl2pPr>
            <a:lvl3pPr>
              <a:defRPr>
                <a:solidFill>
                  <a:srgbClr val="656565"/>
                </a:solidFill>
              </a:defRPr>
            </a:lvl3pPr>
            <a:lvl4pPr>
              <a:defRPr>
                <a:solidFill>
                  <a:srgbClr val="656565"/>
                </a:solidFill>
              </a:defRPr>
            </a:lvl4pPr>
            <a:lvl5pPr>
              <a:defRPr>
                <a:solidFill>
                  <a:srgbClr val="6565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757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 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6789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inkwithgoogle.com/articles/the-changing-face-b2b-marketing.html" TargetMode="External"/><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mailto:ryanpanzer@google.com" TargetMode="External"/><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s://www.thinkwithgoogle.com/articles/the-changing-face-b2b-marketing.html"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b="17266"/>
          <a:stretch/>
        </p:blipFill>
        <p:spPr>
          <a:xfrm>
            <a:off x="-3118885" y="-12828"/>
            <a:ext cx="12339859" cy="5534465"/>
          </a:xfrm>
          <a:prstGeom prst="rect">
            <a:avLst/>
          </a:prstGeom>
        </p:spPr>
      </p:pic>
      <p:sp>
        <p:nvSpPr>
          <p:cNvPr id="2" name="Title 1"/>
          <p:cNvSpPr>
            <a:spLocks noGrp="1"/>
          </p:cNvSpPr>
          <p:nvPr>
            <p:ph type="ctrTitle"/>
          </p:nvPr>
        </p:nvSpPr>
        <p:spPr>
          <a:xfrm>
            <a:off x="385860" y="873711"/>
            <a:ext cx="8288489" cy="1933672"/>
          </a:xfrm>
        </p:spPr>
        <p:txBody>
          <a:bodyPr/>
          <a:lstStyle/>
          <a:p>
            <a:r>
              <a:rPr lang="en-US" dirty="0" smtClean="0">
                <a:solidFill>
                  <a:srgbClr val="FFD65C"/>
                </a:solidFill>
                <a:latin typeface="Open Sans Semibold"/>
                <a:cs typeface="Open Sans Semibold"/>
              </a:rPr>
              <a:t>3 B2B Trends </a:t>
            </a:r>
            <a:r>
              <a:rPr lang="en-US" dirty="0" smtClean="0">
                <a:latin typeface="Open Sans Semibold"/>
                <a:cs typeface="Open Sans Semibold"/>
              </a:rPr>
              <a:t>For Digital Marketing Success</a:t>
            </a:r>
            <a:endParaRPr lang="en-US" dirty="0">
              <a:latin typeface="Open Sans Semibold"/>
              <a:cs typeface="Open Sans Semibold"/>
            </a:endParaRPr>
          </a:p>
        </p:txBody>
      </p:sp>
      <p:sp>
        <p:nvSpPr>
          <p:cNvPr id="5" name="Text Placeholder 8"/>
          <p:cNvSpPr>
            <a:spLocks noGrp="1"/>
          </p:cNvSpPr>
          <p:nvPr>
            <p:ph type="body" sz="quarter" idx="11"/>
          </p:nvPr>
        </p:nvSpPr>
        <p:spPr>
          <a:xfrm>
            <a:off x="454050" y="5719685"/>
            <a:ext cx="4236320" cy="1154992"/>
          </a:xfrm>
        </p:spPr>
        <p:txBody>
          <a:bodyPr/>
          <a:lstStyle/>
          <a:p>
            <a:r>
              <a:rPr lang="en-US" sz="1600" dirty="0" smtClean="0">
                <a:solidFill>
                  <a:schemeClr val="tx2">
                    <a:lumMod val="50000"/>
                  </a:schemeClr>
                </a:solidFill>
                <a:latin typeface="Open Sans Semibold"/>
                <a:cs typeface="Open Sans Semibold"/>
              </a:rPr>
              <a:t>Ryan Panzer</a:t>
            </a:r>
          </a:p>
          <a:p>
            <a:r>
              <a:rPr lang="en-US" sz="1600" dirty="0" smtClean="0">
                <a:solidFill>
                  <a:schemeClr val="tx2">
                    <a:lumMod val="50000"/>
                  </a:schemeClr>
                </a:solidFill>
                <a:latin typeface="Open Sans Semibold"/>
                <a:cs typeface="Open Sans Semibold"/>
              </a:rPr>
              <a:t>Business Development Manager, Google</a:t>
            </a:r>
            <a:endParaRPr lang="en-US" sz="1600" dirty="0">
              <a:solidFill>
                <a:schemeClr val="tx2">
                  <a:lumMod val="50000"/>
                </a:schemeClr>
              </a:solidFill>
              <a:latin typeface="Open Sans Semibold"/>
              <a:cs typeface="Open Sans Semibold"/>
            </a:endParaRPr>
          </a:p>
        </p:txBody>
      </p:sp>
      <p:pic>
        <p:nvPicPr>
          <p:cNvPr id="4" name="Picture 3"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l="78148" t="87417" r="3192"/>
          <a:stretch/>
        </p:blipFill>
        <p:spPr>
          <a:xfrm>
            <a:off x="6694657" y="5757849"/>
            <a:ext cx="2285771" cy="835583"/>
          </a:xfrm>
          <a:prstGeom prst="rect">
            <a:avLst/>
          </a:prstGeom>
        </p:spPr>
      </p:pic>
    </p:spTree>
    <p:extLst>
      <p:ext uri="{BB962C8B-B14F-4D97-AF65-F5344CB8AC3E}">
        <p14:creationId xmlns:p14="http://schemas.microsoft.com/office/powerpoint/2010/main" val="267412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b="17266"/>
          <a:stretch/>
        </p:blipFill>
        <p:spPr>
          <a:xfrm>
            <a:off x="-3118885" y="-12828"/>
            <a:ext cx="12339859" cy="5534465"/>
          </a:xfrm>
          <a:prstGeom prst="rect">
            <a:avLst/>
          </a:prstGeom>
        </p:spPr>
      </p:pic>
      <p:pic>
        <p:nvPicPr>
          <p:cNvPr id="5" name="Picture 4"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l="78148" t="87417" r="3192"/>
          <a:stretch/>
        </p:blipFill>
        <p:spPr>
          <a:xfrm>
            <a:off x="6694657" y="5757849"/>
            <a:ext cx="2285771" cy="835583"/>
          </a:xfrm>
          <a:prstGeom prst="rect">
            <a:avLst/>
          </a:prstGeom>
        </p:spPr>
      </p:pic>
      <p:sp>
        <p:nvSpPr>
          <p:cNvPr id="2" name="Title 1"/>
          <p:cNvSpPr>
            <a:spLocks noGrp="1"/>
          </p:cNvSpPr>
          <p:nvPr>
            <p:ph type="ctrTitle"/>
          </p:nvPr>
        </p:nvSpPr>
        <p:spPr>
          <a:xfrm>
            <a:off x="454026" y="-413745"/>
            <a:ext cx="8288489" cy="3211818"/>
          </a:xfrm>
        </p:spPr>
        <p:txBody>
          <a:bodyPr/>
          <a:lstStyle/>
          <a:p>
            <a:r>
              <a:rPr lang="en-US" dirty="0" smtClean="0">
                <a:solidFill>
                  <a:srgbClr val="FFD65C"/>
                </a:solidFill>
                <a:latin typeface="Open Sans Semibold"/>
                <a:cs typeface="Open Sans Semibold"/>
              </a:rPr>
              <a:t>Trend #2: </a:t>
            </a:r>
            <a:r>
              <a:rPr lang="en-US" dirty="0" smtClean="0">
                <a:solidFill>
                  <a:srgbClr val="AB7A22"/>
                </a:solidFill>
                <a:latin typeface="Open Sans Semibold"/>
                <a:cs typeface="Open Sans Semibold"/>
              </a:rPr>
              <a:t/>
            </a:r>
            <a:br>
              <a:rPr lang="en-US" dirty="0" smtClean="0">
                <a:solidFill>
                  <a:srgbClr val="AB7A22"/>
                </a:solidFill>
                <a:latin typeface="Open Sans Semibold"/>
                <a:cs typeface="Open Sans Semibold"/>
              </a:rPr>
            </a:br>
            <a:r>
              <a:rPr lang="en-US" dirty="0">
                <a:solidFill>
                  <a:srgbClr val="FFFFFF"/>
                </a:solidFill>
                <a:latin typeface="Open Sans Semibold"/>
                <a:cs typeface="Open Sans Semibold"/>
              </a:rPr>
              <a:t>Decisions Are Made on Mobile Devices</a:t>
            </a:r>
            <a:endParaRPr lang="en-US" dirty="0">
              <a:solidFill>
                <a:srgbClr val="FFFFFF"/>
              </a:solidFill>
              <a:latin typeface="Open Sans Semibold"/>
              <a:cs typeface="Open Sans Semibold"/>
            </a:endParaRPr>
          </a:p>
        </p:txBody>
      </p:sp>
      <p:sp>
        <p:nvSpPr>
          <p:cNvPr id="3" name="TextBox 2"/>
          <p:cNvSpPr txBox="1"/>
          <p:nvPr/>
        </p:nvSpPr>
        <p:spPr>
          <a:xfrm>
            <a:off x="4938995" y="3010257"/>
            <a:ext cx="184666"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7878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0" y="6352809"/>
            <a:ext cx="2857500" cy="476249"/>
          </a:xfrm>
          <a:prstGeom prst="rect">
            <a:avLst/>
          </a:prstGeom>
          <a:noFill/>
          <a:ln>
            <a:noFill/>
          </a:ln>
        </p:spPr>
      </p:pic>
      <p:pic>
        <p:nvPicPr>
          <p:cNvPr id="2" name="Picture 1" descr="Screen Shot 2015-05-18 at 1.21.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1393"/>
            <a:ext cx="9144000" cy="5911240"/>
          </a:xfrm>
          <a:prstGeom prst="rect">
            <a:avLst/>
          </a:prstGeom>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 name="TextBox 2"/>
          <p:cNvSpPr txBox="1"/>
          <p:nvPr/>
        </p:nvSpPr>
        <p:spPr>
          <a:xfrm>
            <a:off x="81095" y="6390252"/>
            <a:ext cx="3692072" cy="338554"/>
          </a:xfrm>
          <a:prstGeom prst="rect">
            <a:avLst/>
          </a:prstGeom>
          <a:noFill/>
        </p:spPr>
        <p:txBody>
          <a:bodyPr wrap="square" rtlCol="0">
            <a:spAutoFit/>
          </a:bodyPr>
          <a:lstStyle/>
          <a:p>
            <a:r>
              <a:rPr lang="en-US" sz="800" dirty="0" smtClean="0">
                <a:solidFill>
                  <a:schemeClr val="tx1">
                    <a:lumMod val="50000"/>
                    <a:lumOff val="50000"/>
                  </a:schemeClr>
                </a:solidFill>
              </a:rPr>
              <a:t>Source: Google/</a:t>
            </a:r>
            <a:r>
              <a:rPr lang="en-US" sz="800" dirty="0" err="1" smtClean="0">
                <a:solidFill>
                  <a:schemeClr val="tx1">
                    <a:lumMod val="50000"/>
                    <a:lumOff val="50000"/>
                  </a:schemeClr>
                </a:solidFill>
              </a:rPr>
              <a:t>Millward</a:t>
            </a:r>
            <a:r>
              <a:rPr lang="en-US" sz="800" dirty="0" smtClean="0">
                <a:solidFill>
                  <a:schemeClr val="tx1">
                    <a:lumMod val="50000"/>
                    <a:lumOff val="50000"/>
                  </a:schemeClr>
                </a:solidFill>
              </a:rPr>
              <a:t> Brown 2014 Study – </a:t>
            </a:r>
            <a:r>
              <a:rPr lang="en-US" sz="800" dirty="0" smtClean="0">
                <a:solidFill>
                  <a:schemeClr val="tx1">
                    <a:lumMod val="50000"/>
                    <a:lumOff val="50000"/>
                  </a:schemeClr>
                </a:solidFill>
                <a:hlinkClick r:id="rId3"/>
              </a:rPr>
              <a:t>The Changing Face of B2B Marketing</a:t>
            </a:r>
            <a:endParaRPr lang="en-US" sz="800" dirty="0">
              <a:solidFill>
                <a:schemeClr val="tx1">
                  <a:lumMod val="50000"/>
                  <a:lumOff val="50000"/>
                </a:schemeClr>
              </a:solidFill>
            </a:endParaRPr>
          </a:p>
        </p:txBody>
      </p:sp>
      <p:pic>
        <p:nvPicPr>
          <p:cNvPr id="4" name="Shape 110"/>
          <p:cNvPicPr preferRelativeResize="0"/>
          <p:nvPr/>
        </p:nvPicPr>
        <p:blipFill>
          <a:blip r:embed="rId4">
            <a:alphaModFix/>
          </a:blip>
          <a:stretch>
            <a:fillRect/>
          </a:stretch>
        </p:blipFill>
        <p:spPr>
          <a:xfrm>
            <a:off x="-895792" y="1544"/>
            <a:ext cx="10869864" cy="6110626"/>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6" name="Shape 99"/>
          <p:cNvPicPr preferRelativeResize="0"/>
          <p:nvPr/>
        </p:nvPicPr>
        <p:blipFill>
          <a:blip r:embed="rId3">
            <a:alphaModFix/>
          </a:blip>
          <a:stretch>
            <a:fillRect/>
          </a:stretch>
        </p:blipFill>
        <p:spPr>
          <a:xfrm>
            <a:off x="-36475" y="648270"/>
            <a:ext cx="9180474" cy="5728495"/>
          </a:xfrm>
          <a:prstGeom prst="rect">
            <a:avLst/>
          </a:prstGeom>
          <a:noFill/>
          <a:ln>
            <a:noFill/>
          </a:ln>
        </p:spPr>
      </p:pic>
      <p:pic>
        <p:nvPicPr>
          <p:cNvPr id="5" name="Shape 100"/>
          <p:cNvPicPr preferRelativeResize="0"/>
          <p:nvPr/>
        </p:nvPicPr>
        <p:blipFill>
          <a:blip r:embed="rId4">
            <a:alphaModFix/>
          </a:blip>
          <a:stretch>
            <a:fillRect/>
          </a:stretch>
        </p:blipFill>
        <p:spPr>
          <a:xfrm>
            <a:off x="1141342" y="1111608"/>
            <a:ext cx="4008187" cy="1745726"/>
          </a:xfrm>
          <a:prstGeom prst="rect">
            <a:avLst/>
          </a:prstGeom>
          <a:noFill/>
          <a:ln>
            <a:noFill/>
          </a:ln>
        </p:spPr>
      </p:pic>
      <p:sp>
        <p:nvSpPr>
          <p:cNvPr id="4" name="Title 1"/>
          <p:cNvSpPr txBox="1">
            <a:spLocks/>
          </p:cNvSpPr>
          <p:nvPr/>
        </p:nvSpPr>
        <p:spPr>
          <a:xfrm>
            <a:off x="1043551" y="303160"/>
            <a:ext cx="7087420" cy="696869"/>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solidFill>
                  <a:schemeClr val="accent2"/>
                </a:solidFill>
                <a:latin typeface="Open Sans Semibold"/>
                <a:cs typeface="Open Sans Semibold"/>
              </a:rPr>
              <a:t/>
            </a:r>
            <a:br>
              <a:rPr lang="en-US" dirty="0" smtClean="0">
                <a:solidFill>
                  <a:schemeClr val="accent2"/>
                </a:solidFill>
                <a:latin typeface="Open Sans Semibold"/>
                <a:cs typeface="Open Sans Semibold"/>
              </a:rPr>
            </a:br>
            <a:r>
              <a:rPr lang="en-US" dirty="0" smtClean="0">
                <a:solidFill>
                  <a:srgbClr val="3A81BA"/>
                </a:solidFill>
                <a:latin typeface="Open Sans Semibold"/>
                <a:cs typeface="Open Sans Semibold"/>
              </a:rPr>
              <a:t>Paper Industry Search Data</a:t>
            </a:r>
            <a:endParaRPr lang="en-US" dirty="0">
              <a:solidFill>
                <a:srgbClr val="3A81BA"/>
              </a:solidFill>
              <a:latin typeface="Open Sans Semibold"/>
              <a:cs typeface="Open Sans Semibold"/>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224885" y="189460"/>
            <a:ext cx="9590458" cy="6490931"/>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8" name="Shape 115"/>
          <p:cNvPicPr preferRelativeResize="0"/>
          <p:nvPr/>
        </p:nvPicPr>
        <p:blipFill>
          <a:blip r:embed="rId3">
            <a:alphaModFix/>
          </a:blip>
          <a:stretch>
            <a:fillRect/>
          </a:stretch>
        </p:blipFill>
        <p:spPr>
          <a:xfrm>
            <a:off x="1526797" y="605061"/>
            <a:ext cx="6307576" cy="5902709"/>
          </a:xfrm>
          <a:prstGeom prst="rect">
            <a:avLst/>
          </a:prstGeom>
          <a:noFill/>
          <a:ln>
            <a:noFill/>
          </a:ln>
        </p:spPr>
      </p:pic>
      <p:sp>
        <p:nvSpPr>
          <p:cNvPr id="116" name="Shape 116"/>
          <p:cNvSpPr txBox="1"/>
          <p:nvPr/>
        </p:nvSpPr>
        <p:spPr>
          <a:xfrm>
            <a:off x="1129950" y="504333"/>
            <a:ext cx="1778100" cy="620800"/>
          </a:xfrm>
          <a:prstGeom prst="rect">
            <a:avLst/>
          </a:prstGeom>
          <a:noFill/>
          <a:ln>
            <a:noFill/>
          </a:ln>
        </p:spPr>
        <p:txBody>
          <a:bodyPr lIns="91425" tIns="91425" rIns="91425" bIns="91425" anchor="t" anchorCtr="0">
            <a:noAutofit/>
          </a:bodyPr>
          <a:lstStyle/>
          <a:p>
            <a:pPr lvl="0" algn="r" rtl="0">
              <a:spcBef>
                <a:spcPts val="0"/>
              </a:spcBef>
              <a:buNone/>
            </a:pPr>
            <a:r>
              <a:rPr lang="en" sz="1800" b="1">
                <a:solidFill>
                  <a:schemeClr val="accent1"/>
                </a:solidFill>
                <a:latin typeface="Open Sans"/>
                <a:ea typeface="Open Sans"/>
                <a:cs typeface="Open Sans"/>
                <a:sym typeface="Open Sans"/>
              </a:rPr>
              <a:t>Phone Calls</a:t>
            </a:r>
          </a:p>
        </p:txBody>
      </p:sp>
      <p:sp>
        <p:nvSpPr>
          <p:cNvPr id="117" name="Shape 117"/>
          <p:cNvSpPr txBox="1"/>
          <p:nvPr/>
        </p:nvSpPr>
        <p:spPr>
          <a:xfrm>
            <a:off x="562025" y="4258900"/>
            <a:ext cx="1778100" cy="620800"/>
          </a:xfrm>
          <a:prstGeom prst="rect">
            <a:avLst/>
          </a:prstGeom>
          <a:noFill/>
          <a:ln>
            <a:noFill/>
          </a:ln>
        </p:spPr>
        <p:txBody>
          <a:bodyPr lIns="91425" tIns="91425" rIns="91425" bIns="91425" anchor="t" anchorCtr="0">
            <a:noAutofit/>
          </a:bodyPr>
          <a:lstStyle/>
          <a:p>
            <a:pPr lvl="0" algn="r" rtl="0">
              <a:spcBef>
                <a:spcPts val="0"/>
              </a:spcBef>
              <a:buNone/>
            </a:pPr>
            <a:r>
              <a:rPr lang="en" sz="1800" b="1">
                <a:solidFill>
                  <a:srgbClr val="990000"/>
                </a:solidFill>
                <a:latin typeface="Open Sans"/>
                <a:ea typeface="Open Sans"/>
                <a:cs typeface="Open Sans"/>
                <a:sym typeface="Open Sans"/>
              </a:rPr>
              <a:t>Store Visits</a:t>
            </a:r>
          </a:p>
        </p:txBody>
      </p:sp>
      <p:sp>
        <p:nvSpPr>
          <p:cNvPr id="118" name="Shape 118"/>
          <p:cNvSpPr txBox="1"/>
          <p:nvPr/>
        </p:nvSpPr>
        <p:spPr>
          <a:xfrm>
            <a:off x="5076101" y="5563900"/>
            <a:ext cx="2616299" cy="6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chemeClr val="dk2"/>
                </a:solidFill>
                <a:latin typeface="Open Sans"/>
                <a:ea typeface="Open Sans"/>
                <a:cs typeface="Open Sans"/>
                <a:sym typeface="Open Sans"/>
              </a:rPr>
              <a:t>Mobile Web Conversions</a:t>
            </a:r>
          </a:p>
        </p:txBody>
      </p:sp>
      <p:sp>
        <p:nvSpPr>
          <p:cNvPr id="119" name="Shape 119"/>
          <p:cNvSpPr txBox="1"/>
          <p:nvPr/>
        </p:nvSpPr>
        <p:spPr>
          <a:xfrm>
            <a:off x="7225875" y="4714321"/>
            <a:ext cx="1836600" cy="1021600"/>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chemeClr val="accent2"/>
                </a:solidFill>
                <a:latin typeface="Open Sans"/>
                <a:ea typeface="Open Sans"/>
                <a:cs typeface="Open Sans"/>
                <a:sym typeface="Open Sans"/>
              </a:rPr>
              <a:t>Cross Device Conversions</a:t>
            </a:r>
          </a:p>
        </p:txBody>
      </p:sp>
      <p:sp>
        <p:nvSpPr>
          <p:cNvPr id="120" name="Shape 120"/>
          <p:cNvSpPr txBox="1"/>
          <p:nvPr/>
        </p:nvSpPr>
        <p:spPr>
          <a:xfrm>
            <a:off x="7004625" y="1125133"/>
            <a:ext cx="1905899" cy="6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38761D"/>
                </a:solidFill>
                <a:latin typeface="Open Sans"/>
                <a:ea typeface="Open Sans"/>
                <a:cs typeface="Open Sans"/>
                <a:sym typeface="Open Sans"/>
              </a:rPr>
              <a:t>App Installs</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5" name="Shape 126"/>
          <p:cNvPicPr preferRelativeResize="0"/>
          <p:nvPr/>
        </p:nvPicPr>
        <p:blipFill>
          <a:blip r:embed="rId3">
            <a:alphaModFix/>
          </a:blip>
          <a:stretch>
            <a:fillRect/>
          </a:stretch>
        </p:blipFill>
        <p:spPr>
          <a:xfrm>
            <a:off x="5512052" y="979006"/>
            <a:ext cx="3751000" cy="5143499"/>
          </a:xfrm>
          <a:prstGeom prst="rect">
            <a:avLst/>
          </a:prstGeom>
          <a:noFill/>
          <a:ln>
            <a:noFill/>
          </a:ln>
        </p:spPr>
      </p:pic>
      <p:pic>
        <p:nvPicPr>
          <p:cNvPr id="4" name="Shape 125"/>
          <p:cNvPicPr preferRelativeResize="0"/>
          <p:nvPr/>
        </p:nvPicPr>
        <p:blipFill>
          <a:blip r:embed="rId4">
            <a:alphaModFix/>
          </a:blip>
          <a:stretch>
            <a:fillRect/>
          </a:stretch>
        </p:blipFill>
        <p:spPr>
          <a:xfrm>
            <a:off x="-1" y="0"/>
            <a:ext cx="5635218" cy="6660552"/>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5" name="Shape 133"/>
          <p:cNvPicPr preferRelativeResize="0"/>
          <p:nvPr/>
        </p:nvPicPr>
        <p:blipFill>
          <a:blip r:embed="rId3">
            <a:alphaModFix/>
          </a:blip>
          <a:stretch>
            <a:fillRect/>
          </a:stretch>
        </p:blipFill>
        <p:spPr>
          <a:xfrm>
            <a:off x="-198424" y="654926"/>
            <a:ext cx="10662913" cy="5999665"/>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b="17266"/>
          <a:stretch/>
        </p:blipFill>
        <p:spPr>
          <a:xfrm>
            <a:off x="-3118885" y="-12828"/>
            <a:ext cx="12339859" cy="5534465"/>
          </a:xfrm>
          <a:prstGeom prst="rect">
            <a:avLst/>
          </a:prstGeom>
        </p:spPr>
      </p:pic>
      <p:pic>
        <p:nvPicPr>
          <p:cNvPr id="5" name="Picture 4"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l="78148" t="87417" r="3192"/>
          <a:stretch/>
        </p:blipFill>
        <p:spPr>
          <a:xfrm>
            <a:off x="6694657" y="5757849"/>
            <a:ext cx="2285771" cy="835583"/>
          </a:xfrm>
          <a:prstGeom prst="rect">
            <a:avLst/>
          </a:prstGeom>
        </p:spPr>
      </p:pic>
      <p:sp>
        <p:nvSpPr>
          <p:cNvPr id="2" name="Title 1"/>
          <p:cNvSpPr>
            <a:spLocks noGrp="1"/>
          </p:cNvSpPr>
          <p:nvPr>
            <p:ph type="ctrTitle"/>
          </p:nvPr>
        </p:nvSpPr>
        <p:spPr>
          <a:xfrm>
            <a:off x="454026" y="1223280"/>
            <a:ext cx="8288489" cy="1294511"/>
          </a:xfrm>
        </p:spPr>
        <p:txBody>
          <a:bodyPr/>
          <a:lstStyle/>
          <a:p>
            <a:r>
              <a:rPr lang="en-US" dirty="0" smtClean="0">
                <a:solidFill>
                  <a:srgbClr val="FFD65C"/>
                </a:solidFill>
                <a:latin typeface="Open Sans Semibold"/>
                <a:cs typeface="Open Sans Semibold"/>
              </a:rPr>
              <a:t>Trend #3: </a:t>
            </a:r>
            <a:r>
              <a:rPr lang="en-US" dirty="0" smtClean="0">
                <a:latin typeface="Open Sans Semibold"/>
                <a:cs typeface="Open Sans Semibold"/>
              </a:rPr>
              <a:t/>
            </a:r>
            <a:br>
              <a:rPr lang="en-US" dirty="0" smtClean="0">
                <a:latin typeface="Open Sans Semibold"/>
                <a:cs typeface="Open Sans Semibold"/>
              </a:rPr>
            </a:br>
            <a:r>
              <a:rPr lang="en-US" dirty="0">
                <a:solidFill>
                  <a:srgbClr val="FFFFFF"/>
                </a:solidFill>
                <a:latin typeface="Open Sans Semibold"/>
                <a:cs typeface="Open Sans Semibold"/>
              </a:rPr>
              <a:t>We Know What Customers Are Demanding</a:t>
            </a:r>
            <a:endParaRPr lang="en-US" dirty="0">
              <a:solidFill>
                <a:srgbClr val="FFFFFF"/>
              </a:solidFill>
              <a:latin typeface="Open Sans Semibold"/>
              <a:cs typeface="Open Sans Semibold"/>
            </a:endParaRPr>
          </a:p>
        </p:txBody>
      </p:sp>
      <p:sp>
        <p:nvSpPr>
          <p:cNvPr id="3" name="TextBox 2"/>
          <p:cNvSpPr txBox="1"/>
          <p:nvPr/>
        </p:nvSpPr>
        <p:spPr>
          <a:xfrm>
            <a:off x="4938995" y="3010257"/>
            <a:ext cx="184666"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33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7"/>
          <p:cNvSpPr>
            <a:spLocks noGrp="1"/>
          </p:cNvSpPr>
          <p:nvPr>
            <p:ph type="title"/>
          </p:nvPr>
        </p:nvSpPr>
        <p:spPr>
          <a:xfrm>
            <a:off x="234254" y="99210"/>
            <a:ext cx="8594336" cy="3353756"/>
          </a:xfrm>
        </p:spPr>
        <p:txBody>
          <a:bodyPr anchor="t"/>
          <a:lstStyle/>
          <a:p>
            <a:r>
              <a:rPr lang="de-AT" dirty="0">
                <a:latin typeface="Open Sans Semibold"/>
                <a:cs typeface="Open Sans Semibold"/>
              </a:rPr>
              <a:t>Google </a:t>
            </a:r>
            <a:r>
              <a:rPr lang="de-AT" dirty="0" smtClean="0">
                <a:latin typeface="Open Sans Semibold"/>
                <a:cs typeface="Open Sans Semibold"/>
              </a:rPr>
              <a:t>Trends: </a:t>
            </a:r>
            <a:br>
              <a:rPr lang="de-AT" dirty="0" smtClean="0">
                <a:latin typeface="Open Sans Semibold"/>
                <a:cs typeface="Open Sans Semibold"/>
              </a:rPr>
            </a:br>
            <a:r>
              <a:rPr lang="de-AT" sz="3000" dirty="0" err="1" smtClean="0">
                <a:latin typeface="Open Sans Semibold"/>
                <a:cs typeface="Open Sans Semibold"/>
              </a:rPr>
              <a:t>Know</a:t>
            </a:r>
            <a:r>
              <a:rPr lang="de-AT" sz="3000" dirty="0" smtClean="0">
                <a:latin typeface="Open Sans Semibold"/>
                <a:cs typeface="Open Sans Semibold"/>
              </a:rPr>
              <a:t> </a:t>
            </a:r>
            <a:r>
              <a:rPr lang="de-AT" sz="3000" dirty="0" err="1">
                <a:latin typeface="Open Sans Semibold"/>
                <a:cs typeface="Open Sans Semibold"/>
              </a:rPr>
              <a:t>the</a:t>
            </a:r>
            <a:r>
              <a:rPr lang="de-AT" sz="3000" dirty="0">
                <a:latin typeface="Open Sans Semibold"/>
                <a:cs typeface="Open Sans Semibold"/>
              </a:rPr>
              <a:t> </a:t>
            </a:r>
            <a:r>
              <a:rPr lang="de-AT" sz="3000" dirty="0" err="1">
                <a:latin typeface="Open Sans Semibold"/>
                <a:cs typeface="Open Sans Semibold"/>
              </a:rPr>
              <a:t>Direction</a:t>
            </a:r>
            <a:r>
              <a:rPr lang="de-AT" sz="3000" dirty="0">
                <a:latin typeface="Open Sans Semibold"/>
                <a:cs typeface="Open Sans Semibold"/>
              </a:rPr>
              <a:t> </a:t>
            </a:r>
            <a:r>
              <a:rPr lang="de-AT" sz="3000" dirty="0" err="1">
                <a:latin typeface="Open Sans Semibold"/>
                <a:cs typeface="Open Sans Semibold"/>
              </a:rPr>
              <a:t>of</a:t>
            </a:r>
            <a:r>
              <a:rPr lang="de-AT" sz="3000" dirty="0">
                <a:latin typeface="Open Sans Semibold"/>
                <a:cs typeface="Open Sans Semibold"/>
              </a:rPr>
              <a:t> </a:t>
            </a:r>
            <a:r>
              <a:rPr lang="de-AT" sz="3000" dirty="0" err="1">
                <a:latin typeface="Open Sans Semibold"/>
                <a:cs typeface="Open Sans Semibold"/>
              </a:rPr>
              <a:t>Your</a:t>
            </a:r>
            <a:r>
              <a:rPr lang="de-AT" sz="3000" dirty="0">
                <a:latin typeface="Open Sans Semibold"/>
                <a:cs typeface="Open Sans Semibold"/>
              </a:rPr>
              <a:t> </a:t>
            </a:r>
            <a:r>
              <a:rPr lang="de-AT" sz="3000" dirty="0" err="1">
                <a:latin typeface="Open Sans Semibold"/>
                <a:cs typeface="Open Sans Semibold"/>
              </a:rPr>
              <a:t>Industry</a:t>
            </a:r>
            <a:r>
              <a:rPr lang="de-AT" sz="3000" dirty="0">
                <a:latin typeface="Open Sans Semibold"/>
                <a:cs typeface="Open Sans Semibold"/>
              </a:rPr>
              <a:t>, </a:t>
            </a:r>
            <a:r>
              <a:rPr lang="de-AT" sz="3000" dirty="0" err="1">
                <a:latin typeface="Open Sans Semibold"/>
                <a:cs typeface="Open Sans Semibold"/>
              </a:rPr>
              <a:t>Your</a:t>
            </a:r>
            <a:r>
              <a:rPr lang="de-AT" sz="3000" dirty="0">
                <a:latin typeface="Open Sans Semibold"/>
                <a:cs typeface="Open Sans Semibold"/>
              </a:rPr>
              <a:t> Brand, </a:t>
            </a:r>
            <a:r>
              <a:rPr lang="de-AT" sz="3000" dirty="0" err="1">
                <a:latin typeface="Open Sans Semibold"/>
                <a:cs typeface="Open Sans Semibold"/>
              </a:rPr>
              <a:t>Your</a:t>
            </a:r>
            <a:r>
              <a:rPr lang="de-AT" sz="3000" dirty="0">
                <a:latin typeface="Open Sans Semibold"/>
                <a:cs typeface="Open Sans Semibold"/>
              </a:rPr>
              <a:t> </a:t>
            </a:r>
            <a:r>
              <a:rPr lang="de-AT" sz="3000" dirty="0" err="1">
                <a:latin typeface="Open Sans Semibold"/>
                <a:cs typeface="Open Sans Semibold"/>
              </a:rPr>
              <a:t>Competition</a:t>
            </a:r>
            <a:endParaRPr lang="en-US" sz="3000" b="1" dirty="0">
              <a:latin typeface="Open Sans Semibold"/>
              <a:cs typeface="Open Sans Semibold"/>
            </a:endParaRPr>
          </a:p>
        </p:txBody>
      </p:sp>
      <p:sp>
        <p:nvSpPr>
          <p:cNvPr id="4" name="TextBox 3"/>
          <p:cNvSpPr txBox="1"/>
          <p:nvPr/>
        </p:nvSpPr>
        <p:spPr>
          <a:xfrm>
            <a:off x="8763000" y="3057769"/>
            <a:ext cx="184666" cy="307777"/>
          </a:xfrm>
          <a:prstGeom prst="rect">
            <a:avLst/>
          </a:prstGeom>
          <a:noFill/>
        </p:spPr>
        <p:txBody>
          <a:bodyPr wrap="none" rtlCol="0">
            <a:spAutoFit/>
          </a:bodyPr>
          <a:lstStyle/>
          <a:p>
            <a:endParaRPr lang="en-US" dirty="0"/>
          </a:p>
        </p:txBody>
      </p:sp>
      <p:sp>
        <p:nvSpPr>
          <p:cNvPr id="7" name="Rectangle 1"/>
          <p:cNvSpPr>
            <a:spLocks noChangeArrowheads="1"/>
          </p:cNvSpPr>
          <p:nvPr/>
        </p:nvSpPr>
        <p:spPr bwMode="auto">
          <a:xfrm>
            <a:off x="224645" y="6258226"/>
            <a:ext cx="3039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r>
              <a:rPr lang="en-US" dirty="0" err="1" smtClean="0">
                <a:solidFill>
                  <a:srgbClr val="656565"/>
                </a:solidFill>
                <a:latin typeface="Open Sans Light"/>
                <a:cs typeface="Open Sans Light"/>
              </a:rPr>
              <a:t>www.google.com</a:t>
            </a:r>
            <a:r>
              <a:rPr lang="en-US" dirty="0" smtClean="0">
                <a:solidFill>
                  <a:srgbClr val="656565"/>
                </a:solidFill>
                <a:latin typeface="Open Sans Light"/>
                <a:cs typeface="Open Sans Light"/>
              </a:rPr>
              <a:t>/trends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355" y="1856365"/>
            <a:ext cx="6505157" cy="4927900"/>
          </a:xfrm>
          <a:prstGeom prst="rect">
            <a:avLst/>
          </a:prstGeom>
        </p:spPr>
      </p:pic>
    </p:spTree>
    <p:extLst>
      <p:ext uri="{BB962C8B-B14F-4D97-AF65-F5344CB8AC3E}">
        <p14:creationId xmlns:p14="http://schemas.microsoft.com/office/powerpoint/2010/main" val="9506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579"/>
            <a:ext cx="8229600" cy="1143000"/>
          </a:xfrm>
        </p:spPr>
        <p:txBody>
          <a:bodyPr/>
          <a:lstStyle/>
          <a:p>
            <a:r>
              <a:rPr lang="en-US" dirty="0" smtClean="0">
                <a:solidFill>
                  <a:srgbClr val="656565"/>
                </a:solidFill>
                <a:latin typeface="Open Sans Semibold"/>
                <a:cs typeface="Open Sans Semibold"/>
              </a:rPr>
              <a:t>Today’s Session:</a:t>
            </a:r>
            <a:endParaRPr lang="en-US" dirty="0">
              <a:solidFill>
                <a:srgbClr val="656565"/>
              </a:solidFill>
              <a:latin typeface="Open Sans Semibold"/>
              <a:cs typeface="Open Sans Semibold"/>
            </a:endParaRPr>
          </a:p>
        </p:txBody>
      </p:sp>
      <p:sp>
        <p:nvSpPr>
          <p:cNvPr id="21" name="Content Placeholder 10"/>
          <p:cNvSpPr>
            <a:spLocks noGrp="1"/>
          </p:cNvSpPr>
          <p:nvPr>
            <p:ph sz="quarter" idx="13"/>
          </p:nvPr>
        </p:nvSpPr>
        <p:spPr>
          <a:xfrm>
            <a:off x="454024" y="1930685"/>
            <a:ext cx="1943339" cy="854787"/>
          </a:xfrm>
        </p:spPr>
        <p:txBody>
          <a:bodyPr/>
          <a:lstStyle/>
          <a:p>
            <a:r>
              <a:rPr lang="en-US" dirty="0" smtClean="0">
                <a:latin typeface="Open Sans Semibold"/>
                <a:cs typeface="Open Sans Semibold"/>
              </a:rPr>
              <a:t>1. The Path to Purchase is No Longer a Path.</a:t>
            </a:r>
            <a:endParaRPr lang="en-US" dirty="0">
              <a:latin typeface="Open Sans Semibold"/>
              <a:cs typeface="Open Sans Semibold"/>
            </a:endParaRPr>
          </a:p>
        </p:txBody>
      </p:sp>
      <p:sp>
        <p:nvSpPr>
          <p:cNvPr id="22" name="Text Placeholder 11"/>
          <p:cNvSpPr>
            <a:spLocks noGrp="1"/>
          </p:cNvSpPr>
          <p:nvPr>
            <p:ph type="body" sz="quarter" idx="14"/>
          </p:nvPr>
        </p:nvSpPr>
        <p:spPr>
          <a:xfrm>
            <a:off x="457200" y="3804006"/>
            <a:ext cx="1828800" cy="1606492"/>
          </a:xfrm>
        </p:spPr>
        <p:txBody>
          <a:bodyPr/>
          <a:lstStyle/>
          <a:p>
            <a:r>
              <a:rPr lang="en-US" sz="1400" dirty="0" smtClean="0">
                <a:solidFill>
                  <a:srgbClr val="3A81BA"/>
                </a:solidFill>
                <a:latin typeface="Open Sans Semibold"/>
                <a:cs typeface="Open Sans Semibold"/>
              </a:rPr>
              <a:t>How Do </a:t>
            </a:r>
            <a:r>
              <a:rPr lang="en-US" sz="1400" dirty="0" smtClean="0">
                <a:solidFill>
                  <a:schemeClr val="accent1"/>
                </a:solidFill>
                <a:latin typeface="Open Sans Semibold"/>
                <a:cs typeface="Open Sans Semibold"/>
              </a:rPr>
              <a:t>B2B Decision Makers Use the Web?</a:t>
            </a:r>
            <a:endParaRPr lang="en-US" sz="1400" dirty="0">
              <a:solidFill>
                <a:schemeClr val="accent1"/>
              </a:solidFill>
              <a:latin typeface="Open Sans Semibold"/>
              <a:cs typeface="Open Sans Semibold"/>
            </a:endParaRPr>
          </a:p>
        </p:txBody>
      </p:sp>
      <p:sp>
        <p:nvSpPr>
          <p:cNvPr id="23" name="Content Placeholder 12"/>
          <p:cNvSpPr>
            <a:spLocks noGrp="1"/>
          </p:cNvSpPr>
          <p:nvPr>
            <p:ph sz="quarter" idx="15"/>
          </p:nvPr>
        </p:nvSpPr>
        <p:spPr>
          <a:xfrm>
            <a:off x="2591858" y="1930685"/>
            <a:ext cx="1828800" cy="854787"/>
          </a:xfrm>
        </p:spPr>
        <p:txBody>
          <a:bodyPr/>
          <a:lstStyle/>
          <a:p>
            <a:r>
              <a:rPr lang="en-US" dirty="0" smtClean="0">
                <a:latin typeface="Open Sans Semibold"/>
                <a:cs typeface="Open Sans Semibold"/>
              </a:rPr>
              <a:t>2. Decisions Are Made on the Go</a:t>
            </a:r>
            <a:endParaRPr lang="en-US" dirty="0">
              <a:latin typeface="Open Sans Semibold"/>
              <a:cs typeface="Open Sans Semibold"/>
            </a:endParaRPr>
          </a:p>
        </p:txBody>
      </p:sp>
      <p:sp>
        <p:nvSpPr>
          <p:cNvPr id="24" name="Text Placeholder 13"/>
          <p:cNvSpPr>
            <a:spLocks noGrp="1"/>
          </p:cNvSpPr>
          <p:nvPr>
            <p:ph type="body" sz="quarter" idx="16"/>
          </p:nvPr>
        </p:nvSpPr>
        <p:spPr>
          <a:xfrm>
            <a:off x="2591858" y="3743942"/>
            <a:ext cx="1828800" cy="1606492"/>
          </a:xfrm>
        </p:spPr>
        <p:txBody>
          <a:bodyPr/>
          <a:lstStyle/>
          <a:p>
            <a:r>
              <a:rPr lang="en-US" sz="1400" dirty="0" smtClean="0">
                <a:solidFill>
                  <a:srgbClr val="3A81BA"/>
                </a:solidFill>
                <a:latin typeface="Open Sans Semibold"/>
                <a:cs typeface="Open Sans Semibold"/>
              </a:rPr>
              <a:t>How Has the Dominance of the Smartphone Changed B2B Marketing?</a:t>
            </a:r>
            <a:endParaRPr lang="en-US" sz="1400" dirty="0">
              <a:solidFill>
                <a:srgbClr val="3A81BA"/>
              </a:solidFill>
              <a:latin typeface="Open Sans Semibold"/>
              <a:cs typeface="Open Sans Semibold"/>
            </a:endParaRPr>
          </a:p>
        </p:txBody>
      </p:sp>
      <p:sp>
        <p:nvSpPr>
          <p:cNvPr id="25" name="Content Placeholder 14"/>
          <p:cNvSpPr>
            <a:spLocks noGrp="1"/>
          </p:cNvSpPr>
          <p:nvPr>
            <p:ph sz="quarter" idx="17"/>
          </p:nvPr>
        </p:nvSpPr>
        <p:spPr>
          <a:xfrm>
            <a:off x="4729690" y="1930685"/>
            <a:ext cx="2052110" cy="1153309"/>
          </a:xfrm>
        </p:spPr>
        <p:txBody>
          <a:bodyPr/>
          <a:lstStyle/>
          <a:p>
            <a:r>
              <a:rPr lang="en-US" dirty="0" smtClean="0">
                <a:latin typeface="Open Sans Semibold"/>
                <a:cs typeface="Open Sans Semibold"/>
              </a:rPr>
              <a:t>3. We Know What Customers Are Demanding.</a:t>
            </a:r>
            <a:endParaRPr lang="en-US" dirty="0">
              <a:latin typeface="Open Sans Semibold"/>
              <a:cs typeface="Open Sans Semibold"/>
            </a:endParaRPr>
          </a:p>
        </p:txBody>
      </p:sp>
      <p:sp>
        <p:nvSpPr>
          <p:cNvPr id="26" name="Text Placeholder 16"/>
          <p:cNvSpPr>
            <a:spLocks noGrp="1"/>
          </p:cNvSpPr>
          <p:nvPr>
            <p:ph type="body" sz="quarter" idx="18"/>
          </p:nvPr>
        </p:nvSpPr>
        <p:spPr>
          <a:xfrm>
            <a:off x="4729690" y="3805413"/>
            <a:ext cx="1828800" cy="1606492"/>
          </a:xfrm>
        </p:spPr>
        <p:txBody>
          <a:bodyPr/>
          <a:lstStyle/>
          <a:p>
            <a:r>
              <a:rPr lang="en-US" sz="1400" dirty="0" smtClean="0">
                <a:solidFill>
                  <a:srgbClr val="3A81BA"/>
                </a:solidFill>
                <a:latin typeface="Open Sans Semibold"/>
                <a:cs typeface="Open Sans Semibold"/>
              </a:rPr>
              <a:t>What Insights Should You, as a Marketer, Be Aware Of?</a:t>
            </a:r>
            <a:endParaRPr lang="en-US" sz="1400" dirty="0">
              <a:solidFill>
                <a:srgbClr val="3A81BA"/>
              </a:solidFill>
              <a:latin typeface="Open Sans Semibold"/>
              <a:cs typeface="Open Sans Semibold"/>
            </a:endParaRPr>
          </a:p>
        </p:txBody>
      </p:sp>
      <p:sp>
        <p:nvSpPr>
          <p:cNvPr id="27" name="Content Placeholder 17"/>
          <p:cNvSpPr>
            <a:spLocks noGrp="1"/>
          </p:cNvSpPr>
          <p:nvPr>
            <p:ph sz="quarter" idx="19"/>
          </p:nvPr>
        </p:nvSpPr>
        <p:spPr>
          <a:xfrm>
            <a:off x="6857999" y="1930685"/>
            <a:ext cx="1992809" cy="997814"/>
          </a:xfrm>
        </p:spPr>
        <p:txBody>
          <a:bodyPr/>
          <a:lstStyle/>
          <a:p>
            <a:r>
              <a:rPr lang="en-US" dirty="0" smtClean="0">
                <a:latin typeface="Open Sans Semibold"/>
                <a:cs typeface="Open Sans Semibold"/>
              </a:rPr>
              <a:t>4. Resources &amp; Tools</a:t>
            </a:r>
            <a:endParaRPr lang="en-US" dirty="0">
              <a:latin typeface="Open Sans Semibold"/>
              <a:cs typeface="Open Sans Semibold"/>
            </a:endParaRPr>
          </a:p>
        </p:txBody>
      </p:sp>
      <p:sp>
        <p:nvSpPr>
          <p:cNvPr id="28" name="Text Placeholder 18"/>
          <p:cNvSpPr>
            <a:spLocks noGrp="1"/>
          </p:cNvSpPr>
          <p:nvPr>
            <p:ph type="body" sz="quarter" idx="20"/>
          </p:nvPr>
        </p:nvSpPr>
        <p:spPr>
          <a:xfrm>
            <a:off x="6781800" y="3743942"/>
            <a:ext cx="1828800" cy="1606492"/>
          </a:xfrm>
        </p:spPr>
        <p:txBody>
          <a:bodyPr/>
          <a:lstStyle/>
          <a:p>
            <a:r>
              <a:rPr lang="en-US" sz="1400" dirty="0" smtClean="0">
                <a:solidFill>
                  <a:srgbClr val="3A81BA"/>
                </a:solidFill>
                <a:latin typeface="Open Sans Semibold"/>
                <a:cs typeface="Open Sans Semibold"/>
              </a:rPr>
              <a:t>Places to Research, Discover, and Grow Your Online Identity</a:t>
            </a:r>
            <a:endParaRPr lang="en-US" sz="1400" dirty="0">
              <a:solidFill>
                <a:srgbClr val="3A81BA"/>
              </a:solidFill>
              <a:latin typeface="Open Sans Semibold"/>
              <a:cs typeface="Open Sans Semibold"/>
            </a:endParaRPr>
          </a:p>
        </p:txBody>
      </p:sp>
    </p:spTree>
    <p:extLst>
      <p:ext uri="{BB962C8B-B14F-4D97-AF65-F5344CB8AC3E}">
        <p14:creationId xmlns:p14="http://schemas.microsoft.com/office/powerpoint/2010/main" val="39472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7"/>
          <p:cNvSpPr>
            <a:spLocks noGrp="1"/>
          </p:cNvSpPr>
          <p:nvPr>
            <p:ph type="title"/>
          </p:nvPr>
        </p:nvSpPr>
        <p:spPr>
          <a:xfrm>
            <a:off x="162290" y="980423"/>
            <a:ext cx="8229600" cy="646365"/>
          </a:xfrm>
        </p:spPr>
        <p:txBody>
          <a:bodyPr/>
          <a:lstStyle/>
          <a:p>
            <a:r>
              <a:rPr lang="de-AT" dirty="0" smtClean="0">
                <a:latin typeface="Open Sans Semibold"/>
                <a:cs typeface="Open Sans Semibold"/>
              </a:rPr>
              <a:t>See </a:t>
            </a:r>
            <a:r>
              <a:rPr lang="de-AT" dirty="0">
                <a:latin typeface="Open Sans Semibold"/>
                <a:cs typeface="Open Sans Semibold"/>
              </a:rPr>
              <a:t>R</a:t>
            </a:r>
            <a:r>
              <a:rPr lang="de-AT" b="1" dirty="0" smtClean="0">
                <a:latin typeface="Open Sans Semibold"/>
                <a:cs typeface="Open Sans Semibold"/>
              </a:rPr>
              <a:t>egional Interest, </a:t>
            </a:r>
            <a:r>
              <a:rPr lang="de-AT" b="1" dirty="0" err="1" smtClean="0">
                <a:latin typeface="Open Sans Semibold"/>
                <a:cs typeface="Open Sans Semibold"/>
              </a:rPr>
              <a:t>Related</a:t>
            </a:r>
            <a:r>
              <a:rPr lang="de-AT" b="1" dirty="0" smtClean="0">
                <a:latin typeface="Open Sans Semibold"/>
                <a:cs typeface="Open Sans Semibold"/>
              </a:rPr>
              <a:t> </a:t>
            </a:r>
            <a:r>
              <a:rPr lang="de-AT" b="1" dirty="0" err="1" smtClean="0">
                <a:latin typeface="Open Sans Semibold"/>
                <a:cs typeface="Open Sans Semibold"/>
              </a:rPr>
              <a:t>Searches</a:t>
            </a:r>
            <a:endParaRPr lang="en-US" b="1" dirty="0">
              <a:latin typeface="Open Sans Semibold"/>
              <a:cs typeface="Open Sans Semibold"/>
            </a:endParaRPr>
          </a:p>
        </p:txBody>
      </p:sp>
      <p:sp>
        <p:nvSpPr>
          <p:cNvPr id="4" name="TextBox 3"/>
          <p:cNvSpPr txBox="1"/>
          <p:nvPr/>
        </p:nvSpPr>
        <p:spPr>
          <a:xfrm>
            <a:off x="8763000" y="3057769"/>
            <a:ext cx="184666" cy="307777"/>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90" y="1905028"/>
            <a:ext cx="5097696" cy="2653024"/>
          </a:xfrm>
          <a:prstGeom prst="rect">
            <a:avLst/>
          </a:prstGeom>
        </p:spPr>
      </p:pic>
      <p:pic>
        <p:nvPicPr>
          <p:cNvPr id="7" name="Picture 6" descr="grow20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519" y="3630141"/>
            <a:ext cx="5100147" cy="2654300"/>
          </a:xfrm>
          <a:prstGeom prst="rect">
            <a:avLst/>
          </a:prstGeom>
        </p:spPr>
      </p:pic>
    </p:spTree>
    <p:extLst>
      <p:ext uri="{BB962C8B-B14F-4D97-AF65-F5344CB8AC3E}">
        <p14:creationId xmlns:p14="http://schemas.microsoft.com/office/powerpoint/2010/main" val="278737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Shape 170"/>
          <p:cNvPicPr preferRelativeResize="0"/>
          <p:nvPr/>
        </p:nvPicPr>
        <p:blipFill rotWithShape="1">
          <a:blip r:embed="rId3">
            <a:alphaModFix/>
          </a:blip>
          <a:srcRect l="-3472" t="-18004" r="-3001" b="-15329"/>
          <a:stretch/>
        </p:blipFill>
        <p:spPr>
          <a:xfrm>
            <a:off x="-317476" y="0"/>
            <a:ext cx="9735962" cy="6858000"/>
          </a:xfrm>
          <a:prstGeom prst="rect">
            <a:avLst/>
          </a:prstGeom>
          <a:solidFill>
            <a:srgbClr val="E8E7E7"/>
          </a:solidFill>
          <a:ln>
            <a:solidFill>
              <a:schemeClr val="tx2">
                <a:lumMod val="75000"/>
              </a:schemeClr>
            </a:solid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Picture 3" descr="Screen Shot 2015-05-29 at 9.32.45 AM.png"/>
          <p:cNvPicPr>
            <a:picLocks noChangeAspect="1"/>
          </p:cNvPicPr>
          <p:nvPr/>
        </p:nvPicPr>
        <p:blipFill rotWithShape="1">
          <a:blip r:embed="rId3">
            <a:extLst>
              <a:ext uri="{28A0092B-C50C-407E-A947-70E740481C1C}">
                <a14:useLocalDpi xmlns:a14="http://schemas.microsoft.com/office/drawing/2010/main" val="0"/>
              </a:ext>
            </a:extLst>
          </a:blip>
          <a:srcRect l="-3789" t="-9592" r="-3757" b="-6576"/>
          <a:stretch/>
        </p:blipFill>
        <p:spPr>
          <a:xfrm>
            <a:off x="-134683" y="0"/>
            <a:ext cx="9427796" cy="6858000"/>
          </a:xfrm>
          <a:prstGeom prst="rect">
            <a:avLst/>
          </a:prstGeom>
          <a:solidFill>
            <a:srgbClr val="E9E8E8"/>
          </a:solidFill>
        </p:spPr>
      </p:pic>
    </p:spTree>
    <p:extLst>
      <p:ext uri="{BB962C8B-B14F-4D97-AF65-F5344CB8AC3E}">
        <p14:creationId xmlns:p14="http://schemas.microsoft.com/office/powerpoint/2010/main" val="427915940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Shape 175"/>
          <p:cNvPicPr preferRelativeResize="0"/>
          <p:nvPr/>
        </p:nvPicPr>
        <p:blipFill rotWithShape="1">
          <a:blip r:embed="rId3">
            <a:alphaModFix/>
          </a:blip>
          <a:srcRect t="-16714" b="-23878"/>
          <a:stretch/>
        </p:blipFill>
        <p:spPr>
          <a:xfrm>
            <a:off x="0" y="0"/>
            <a:ext cx="9207982" cy="6858000"/>
          </a:xfrm>
          <a:prstGeom prst="rect">
            <a:avLst/>
          </a:prstGeom>
          <a:solidFill>
            <a:srgbClr val="E8E7E7"/>
          </a:solidFill>
          <a:ln>
            <a:solidFill>
              <a:schemeClr val="tx2">
                <a:lumMod val="75000"/>
              </a:schemeClr>
            </a:solid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3" name="Shape 180"/>
          <p:cNvPicPr preferRelativeResize="0"/>
          <p:nvPr/>
        </p:nvPicPr>
        <p:blipFill rotWithShape="1">
          <a:blip r:embed="rId3">
            <a:alphaModFix/>
          </a:blip>
          <a:srcRect t="-17490" b="-15842"/>
          <a:stretch/>
        </p:blipFill>
        <p:spPr>
          <a:xfrm>
            <a:off x="0" y="0"/>
            <a:ext cx="9144000" cy="6858000"/>
          </a:xfrm>
          <a:prstGeom prst="rect">
            <a:avLst/>
          </a:prstGeom>
          <a:solidFill>
            <a:srgbClr val="E8E7E7"/>
          </a:solid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b="17266"/>
          <a:stretch/>
        </p:blipFill>
        <p:spPr>
          <a:xfrm>
            <a:off x="-3118885" y="-12828"/>
            <a:ext cx="12339859" cy="5534465"/>
          </a:xfrm>
          <a:prstGeom prst="rect">
            <a:avLst/>
          </a:prstGeom>
        </p:spPr>
      </p:pic>
      <p:pic>
        <p:nvPicPr>
          <p:cNvPr id="5" name="Picture 4"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l="78148" t="87417" r="3192"/>
          <a:stretch/>
        </p:blipFill>
        <p:spPr>
          <a:xfrm>
            <a:off x="6694657" y="5757849"/>
            <a:ext cx="2285771" cy="835583"/>
          </a:xfrm>
          <a:prstGeom prst="rect">
            <a:avLst/>
          </a:prstGeom>
        </p:spPr>
      </p:pic>
      <p:sp>
        <p:nvSpPr>
          <p:cNvPr id="2" name="Title 1"/>
          <p:cNvSpPr>
            <a:spLocks noGrp="1"/>
          </p:cNvSpPr>
          <p:nvPr>
            <p:ph type="ctrTitle"/>
          </p:nvPr>
        </p:nvSpPr>
        <p:spPr>
          <a:xfrm>
            <a:off x="454026" y="801327"/>
            <a:ext cx="8288489" cy="1294511"/>
          </a:xfrm>
        </p:spPr>
        <p:txBody>
          <a:bodyPr/>
          <a:lstStyle/>
          <a:p>
            <a:r>
              <a:rPr lang="en-US" dirty="0" smtClean="0">
                <a:latin typeface="Open Sans Semibold"/>
                <a:cs typeface="Open Sans Semibold"/>
              </a:rPr>
              <a:t>Resources</a:t>
            </a:r>
            <a:endParaRPr lang="en-US" dirty="0">
              <a:latin typeface="Open Sans Semibold"/>
              <a:cs typeface="Open Sans Semibold"/>
            </a:endParaRPr>
          </a:p>
        </p:txBody>
      </p:sp>
      <p:sp>
        <p:nvSpPr>
          <p:cNvPr id="3" name="TextBox 2"/>
          <p:cNvSpPr txBox="1"/>
          <p:nvPr/>
        </p:nvSpPr>
        <p:spPr>
          <a:xfrm>
            <a:off x="4938995" y="3010257"/>
            <a:ext cx="184666"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9848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18 at 1.06.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52" y="696078"/>
            <a:ext cx="9895164" cy="4661802"/>
          </a:xfrm>
          <a:prstGeom prst="rect">
            <a:avLst/>
          </a:prstGeom>
        </p:spPr>
      </p:pic>
      <p:sp>
        <p:nvSpPr>
          <p:cNvPr id="5" name="Title 3"/>
          <p:cNvSpPr txBox="1">
            <a:spLocks/>
          </p:cNvSpPr>
          <p:nvPr/>
        </p:nvSpPr>
        <p:spPr>
          <a:xfrm>
            <a:off x="0" y="5490180"/>
            <a:ext cx="9144000" cy="85725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US" sz="4000" dirty="0" err="1" smtClean="0">
                <a:solidFill>
                  <a:srgbClr val="656565"/>
                </a:solidFill>
                <a:latin typeface="Open Sans Semibold"/>
                <a:cs typeface="Open Sans Semibold"/>
              </a:rPr>
              <a:t>www.GYBO.com</a:t>
            </a:r>
            <a:r>
              <a:rPr lang="en-US" sz="4000" dirty="0" smtClean="0">
                <a:solidFill>
                  <a:srgbClr val="656565"/>
                </a:solidFill>
                <a:latin typeface="Open Sans Semibold"/>
                <a:cs typeface="Open Sans Semibold"/>
              </a:rPr>
              <a:t>/WI</a:t>
            </a:r>
            <a:endParaRPr lang="en-US" sz="4000" dirty="0">
              <a:solidFill>
                <a:srgbClr val="656565"/>
              </a:solidFill>
              <a:latin typeface="Open Sans Semibold"/>
              <a:cs typeface="Open Sans Semibold"/>
            </a:endParaRPr>
          </a:p>
        </p:txBody>
      </p:sp>
    </p:spTree>
    <p:extLst>
      <p:ext uri="{BB962C8B-B14F-4D97-AF65-F5344CB8AC3E}">
        <p14:creationId xmlns:p14="http://schemas.microsoft.com/office/powerpoint/2010/main" val="37061916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5715000"/>
            <a:ext cx="9144000" cy="114300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US" sz="4000" dirty="0" err="1" smtClean="0">
                <a:solidFill>
                  <a:srgbClr val="656565"/>
                </a:solidFill>
                <a:latin typeface="Open Sans Semibold"/>
                <a:cs typeface="Open Sans Semibold"/>
              </a:rPr>
              <a:t>www.GYBO.com</a:t>
            </a:r>
            <a:r>
              <a:rPr lang="en-US" sz="4000" dirty="0" smtClean="0">
                <a:solidFill>
                  <a:srgbClr val="656565"/>
                </a:solidFill>
                <a:latin typeface="Open Sans Semibold"/>
                <a:cs typeface="Open Sans Semibold"/>
              </a:rPr>
              <a:t>/WI</a:t>
            </a:r>
            <a:endParaRPr lang="en-US" sz="4000" dirty="0">
              <a:solidFill>
                <a:srgbClr val="656565"/>
              </a:solidFill>
              <a:latin typeface="Open Sans Semibold"/>
              <a:cs typeface="Open Sans Semibold"/>
            </a:endParaRPr>
          </a:p>
        </p:txBody>
      </p:sp>
      <p:pic>
        <p:nvPicPr>
          <p:cNvPr id="4" name="Picture 3" descr="Screen Shot 2015-05-18 at 1.09.41 PM.png"/>
          <p:cNvPicPr>
            <a:picLocks noChangeAspect="1"/>
          </p:cNvPicPr>
          <p:nvPr/>
        </p:nvPicPr>
        <p:blipFill rotWithShape="1">
          <a:blip r:embed="rId3">
            <a:extLst>
              <a:ext uri="{28A0092B-C50C-407E-A947-70E740481C1C}">
                <a14:useLocalDpi xmlns:a14="http://schemas.microsoft.com/office/drawing/2010/main" val="0"/>
              </a:ext>
            </a:extLst>
          </a:blip>
          <a:srcRect t="25710"/>
          <a:stretch/>
        </p:blipFill>
        <p:spPr>
          <a:xfrm>
            <a:off x="-199347" y="1402357"/>
            <a:ext cx="9530891" cy="4273227"/>
          </a:xfrm>
          <a:prstGeom prst="rect">
            <a:avLst/>
          </a:prstGeom>
        </p:spPr>
      </p:pic>
      <p:pic>
        <p:nvPicPr>
          <p:cNvPr id="5" name="Picture 4" descr="Screen Shot 2015-05-18 at 1.09.41 PM.png"/>
          <p:cNvPicPr>
            <a:picLocks noChangeAspect="1"/>
          </p:cNvPicPr>
          <p:nvPr/>
        </p:nvPicPr>
        <p:blipFill rotWithShape="1">
          <a:blip r:embed="rId3">
            <a:extLst>
              <a:ext uri="{28A0092B-C50C-407E-A947-70E740481C1C}">
                <a14:useLocalDpi xmlns:a14="http://schemas.microsoft.com/office/drawing/2010/main" val="0"/>
              </a:ext>
            </a:extLst>
          </a:blip>
          <a:srcRect b="82336"/>
          <a:stretch/>
        </p:blipFill>
        <p:spPr>
          <a:xfrm>
            <a:off x="32422" y="208185"/>
            <a:ext cx="9092014" cy="1194172"/>
          </a:xfrm>
          <a:prstGeom prst="rect">
            <a:avLst/>
          </a:prstGeom>
        </p:spPr>
      </p:pic>
    </p:spTree>
    <p:extLst>
      <p:ext uri="{BB962C8B-B14F-4D97-AF65-F5344CB8AC3E}">
        <p14:creationId xmlns:p14="http://schemas.microsoft.com/office/powerpoint/2010/main" val="41087375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1" y="462037"/>
            <a:ext cx="10622251" cy="6295548"/>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5" name="Shape 204"/>
          <p:cNvPicPr preferRelativeResize="0"/>
          <p:nvPr/>
        </p:nvPicPr>
        <p:blipFill rotWithShape="1">
          <a:blip r:embed="rId3">
            <a:alphaModFix/>
          </a:blip>
          <a:srcRect r="33161"/>
          <a:stretch/>
        </p:blipFill>
        <p:spPr>
          <a:xfrm>
            <a:off x="1" y="-761"/>
            <a:ext cx="7182918" cy="6046782"/>
          </a:xfrm>
          <a:prstGeom prst="rect">
            <a:avLst/>
          </a:prstGeom>
          <a:noFill/>
          <a:ln>
            <a:noFill/>
          </a:ln>
        </p:spPr>
      </p:pic>
      <p:pic>
        <p:nvPicPr>
          <p:cNvPr id="6" name="Shape 204"/>
          <p:cNvPicPr preferRelativeResize="0"/>
          <p:nvPr/>
        </p:nvPicPr>
        <p:blipFill rotWithShape="1">
          <a:blip r:embed="rId3">
            <a:alphaModFix/>
          </a:blip>
          <a:srcRect l="68990" t="49783" r="5653"/>
          <a:stretch/>
        </p:blipFill>
        <p:spPr>
          <a:xfrm>
            <a:off x="6270171" y="3821502"/>
            <a:ext cx="2725011" cy="3036498"/>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b="17266"/>
          <a:stretch/>
        </p:blipFill>
        <p:spPr>
          <a:xfrm>
            <a:off x="-3118885" y="-12828"/>
            <a:ext cx="12339859" cy="5534465"/>
          </a:xfrm>
          <a:prstGeom prst="rect">
            <a:avLst/>
          </a:prstGeom>
        </p:spPr>
      </p:pic>
      <p:pic>
        <p:nvPicPr>
          <p:cNvPr id="5" name="Picture 4"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l="78148" t="87417" r="3192"/>
          <a:stretch/>
        </p:blipFill>
        <p:spPr>
          <a:xfrm>
            <a:off x="6694657" y="5757849"/>
            <a:ext cx="2285771" cy="835583"/>
          </a:xfrm>
          <a:prstGeom prst="rect">
            <a:avLst/>
          </a:prstGeom>
        </p:spPr>
      </p:pic>
      <p:sp>
        <p:nvSpPr>
          <p:cNvPr id="3" name="TextBox 2"/>
          <p:cNvSpPr txBox="1"/>
          <p:nvPr/>
        </p:nvSpPr>
        <p:spPr>
          <a:xfrm>
            <a:off x="4938995" y="3010257"/>
            <a:ext cx="184666" cy="307777"/>
          </a:xfrm>
          <a:prstGeom prst="rect">
            <a:avLst/>
          </a:prstGeom>
          <a:noFill/>
        </p:spPr>
        <p:txBody>
          <a:bodyPr wrap="none" rtlCol="0">
            <a:spAutoFit/>
          </a:bodyPr>
          <a:lstStyle/>
          <a:p>
            <a:endParaRPr lang="en-US" dirty="0"/>
          </a:p>
        </p:txBody>
      </p:sp>
      <p:sp>
        <p:nvSpPr>
          <p:cNvPr id="7" name="Title 1"/>
          <p:cNvSpPr>
            <a:spLocks noGrp="1"/>
          </p:cNvSpPr>
          <p:nvPr>
            <p:ph type="ctrTitle"/>
          </p:nvPr>
        </p:nvSpPr>
        <p:spPr>
          <a:xfrm>
            <a:off x="454025" y="1862046"/>
            <a:ext cx="8288489" cy="970883"/>
          </a:xfrm>
        </p:spPr>
        <p:txBody>
          <a:bodyPr/>
          <a:lstStyle/>
          <a:p>
            <a:r>
              <a:rPr lang="en-US" dirty="0" smtClean="0">
                <a:solidFill>
                  <a:srgbClr val="FFD65C"/>
                </a:solidFill>
                <a:latin typeface="Open Sans Semibold"/>
                <a:cs typeface="Open Sans Semibold"/>
              </a:rPr>
              <a:t>Trend #1: </a:t>
            </a:r>
            <a:r>
              <a:rPr lang="en-US" dirty="0" smtClean="0">
                <a:latin typeface="Open Sans Semibold"/>
                <a:cs typeface="Open Sans Semibold"/>
              </a:rPr>
              <a:t/>
            </a:r>
            <a:br>
              <a:rPr lang="en-US" dirty="0" smtClean="0">
                <a:latin typeface="Open Sans Semibold"/>
                <a:cs typeface="Open Sans Semibold"/>
              </a:rPr>
            </a:br>
            <a:r>
              <a:rPr lang="en-US" dirty="0">
                <a:solidFill>
                  <a:srgbClr val="FFFFFF"/>
                </a:solidFill>
                <a:latin typeface="Open Sans Semibold"/>
                <a:cs typeface="Open Sans Semibold"/>
              </a:rPr>
              <a:t>The Path to Purchase is No Longer a Path</a:t>
            </a:r>
            <a:endParaRPr lang="en-US" dirty="0">
              <a:solidFill>
                <a:srgbClr val="FFFFFF"/>
              </a:solidFill>
              <a:latin typeface="Open Sans Semibold"/>
              <a:cs typeface="Open Sans Semibold"/>
            </a:endParaRPr>
          </a:p>
        </p:txBody>
      </p:sp>
    </p:spTree>
    <p:extLst>
      <p:ext uri="{BB962C8B-B14F-4D97-AF65-F5344CB8AC3E}">
        <p14:creationId xmlns:p14="http://schemas.microsoft.com/office/powerpoint/2010/main" val="267412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656565"/>
                </a:solidFill>
                <a:latin typeface="Open Sans Semibold"/>
                <a:cs typeface="Open Sans Semibold"/>
              </a:rPr>
              <a:t>Today’s Session:</a:t>
            </a:r>
            <a:endParaRPr lang="en-US" dirty="0">
              <a:solidFill>
                <a:srgbClr val="656565"/>
              </a:solidFill>
              <a:latin typeface="Open Sans Semibold"/>
              <a:cs typeface="Open Sans Semibold"/>
            </a:endParaRPr>
          </a:p>
        </p:txBody>
      </p:sp>
      <p:sp>
        <p:nvSpPr>
          <p:cNvPr id="11" name="Content Placeholder 10"/>
          <p:cNvSpPr>
            <a:spLocks noGrp="1"/>
          </p:cNvSpPr>
          <p:nvPr>
            <p:ph sz="quarter" idx="13"/>
          </p:nvPr>
        </p:nvSpPr>
        <p:spPr/>
        <p:txBody>
          <a:bodyPr/>
          <a:lstStyle/>
          <a:p>
            <a:r>
              <a:rPr lang="en-US" dirty="0" smtClean="0">
                <a:latin typeface="Open Sans Semibold"/>
                <a:cs typeface="Open Sans Semibold"/>
              </a:rPr>
              <a:t>The B2B Path to Purchase</a:t>
            </a:r>
            <a:endParaRPr lang="en-US" dirty="0">
              <a:latin typeface="Open Sans Semibold"/>
              <a:cs typeface="Open Sans Semibold"/>
            </a:endParaRPr>
          </a:p>
        </p:txBody>
      </p:sp>
      <p:sp>
        <p:nvSpPr>
          <p:cNvPr id="12" name="Text Placeholder 11"/>
          <p:cNvSpPr>
            <a:spLocks noGrp="1"/>
          </p:cNvSpPr>
          <p:nvPr>
            <p:ph type="body" sz="quarter" idx="14"/>
          </p:nvPr>
        </p:nvSpPr>
        <p:spPr>
          <a:xfrm>
            <a:off x="454025" y="3469365"/>
            <a:ext cx="1828800" cy="1606492"/>
          </a:xfrm>
        </p:spPr>
        <p:txBody>
          <a:bodyPr/>
          <a:lstStyle/>
          <a:p>
            <a:r>
              <a:rPr lang="en-US" dirty="0" smtClean="0">
                <a:latin typeface="Open Sans Semibold"/>
                <a:cs typeface="Open Sans Semibold"/>
              </a:rPr>
              <a:t>How Do B2B Purchasers Use the Web?</a:t>
            </a:r>
            <a:endParaRPr lang="en-US" dirty="0">
              <a:latin typeface="Open Sans Semibold"/>
              <a:cs typeface="Open Sans Semibold"/>
            </a:endParaRPr>
          </a:p>
        </p:txBody>
      </p:sp>
      <p:sp>
        <p:nvSpPr>
          <p:cNvPr id="13" name="Content Placeholder 12"/>
          <p:cNvSpPr>
            <a:spLocks noGrp="1"/>
          </p:cNvSpPr>
          <p:nvPr>
            <p:ph sz="quarter" idx="15"/>
          </p:nvPr>
        </p:nvSpPr>
        <p:spPr/>
        <p:txBody>
          <a:bodyPr/>
          <a:lstStyle/>
          <a:p>
            <a:r>
              <a:rPr lang="en-US" dirty="0" smtClean="0">
                <a:latin typeface="Open Sans Semibold"/>
                <a:cs typeface="Open Sans Semibold"/>
              </a:rPr>
              <a:t>Our Mobile Planet</a:t>
            </a:r>
            <a:endParaRPr lang="en-US" dirty="0">
              <a:latin typeface="Open Sans Semibold"/>
              <a:cs typeface="Open Sans Semibold"/>
            </a:endParaRPr>
          </a:p>
        </p:txBody>
      </p:sp>
      <p:sp>
        <p:nvSpPr>
          <p:cNvPr id="14" name="Text Placeholder 13"/>
          <p:cNvSpPr>
            <a:spLocks noGrp="1"/>
          </p:cNvSpPr>
          <p:nvPr>
            <p:ph type="body" sz="quarter" idx="16"/>
          </p:nvPr>
        </p:nvSpPr>
        <p:spPr>
          <a:xfrm>
            <a:off x="2591858" y="3380237"/>
            <a:ext cx="1828800" cy="1606492"/>
          </a:xfrm>
        </p:spPr>
        <p:txBody>
          <a:bodyPr/>
          <a:lstStyle/>
          <a:p>
            <a:r>
              <a:rPr lang="en-US" dirty="0" smtClean="0">
                <a:latin typeface="Open Sans Semibold"/>
                <a:cs typeface="Open Sans Semibold"/>
              </a:rPr>
              <a:t>How Has the Dominance of the Smartphone Changed B2B Marketing?</a:t>
            </a:r>
            <a:endParaRPr lang="en-US" dirty="0">
              <a:latin typeface="Open Sans Semibold"/>
              <a:cs typeface="Open Sans Semibold"/>
            </a:endParaRPr>
          </a:p>
        </p:txBody>
      </p:sp>
      <p:sp>
        <p:nvSpPr>
          <p:cNvPr id="15" name="Content Placeholder 14"/>
          <p:cNvSpPr>
            <a:spLocks noGrp="1"/>
          </p:cNvSpPr>
          <p:nvPr>
            <p:ph sz="quarter" idx="17"/>
          </p:nvPr>
        </p:nvSpPr>
        <p:spPr>
          <a:xfrm>
            <a:off x="4729690" y="1930685"/>
            <a:ext cx="2052110" cy="854787"/>
          </a:xfrm>
        </p:spPr>
        <p:txBody>
          <a:bodyPr/>
          <a:lstStyle/>
          <a:p>
            <a:r>
              <a:rPr lang="en-US" dirty="0" smtClean="0">
                <a:latin typeface="Open Sans Semibold"/>
                <a:cs typeface="Open Sans Semibold"/>
              </a:rPr>
              <a:t>The Database of Intentions</a:t>
            </a:r>
            <a:endParaRPr lang="en-US" dirty="0">
              <a:latin typeface="Open Sans Semibold"/>
              <a:cs typeface="Open Sans Semibold"/>
            </a:endParaRPr>
          </a:p>
        </p:txBody>
      </p:sp>
      <p:sp>
        <p:nvSpPr>
          <p:cNvPr id="17" name="Text Placeholder 16"/>
          <p:cNvSpPr>
            <a:spLocks noGrp="1"/>
          </p:cNvSpPr>
          <p:nvPr>
            <p:ph type="body" sz="quarter" idx="18"/>
          </p:nvPr>
        </p:nvSpPr>
        <p:spPr>
          <a:xfrm>
            <a:off x="4729690" y="3380237"/>
            <a:ext cx="1828800" cy="1606492"/>
          </a:xfrm>
        </p:spPr>
        <p:txBody>
          <a:bodyPr/>
          <a:lstStyle/>
          <a:p>
            <a:r>
              <a:rPr lang="en-US" dirty="0" smtClean="0">
                <a:latin typeface="Open Sans Semibold"/>
                <a:cs typeface="Open Sans Semibold"/>
              </a:rPr>
              <a:t>What Insights Should You, as a Marketer, Be Aware Of?</a:t>
            </a:r>
            <a:endParaRPr lang="en-US" dirty="0">
              <a:latin typeface="Open Sans Semibold"/>
              <a:cs typeface="Open Sans Semibold"/>
            </a:endParaRPr>
          </a:p>
        </p:txBody>
      </p:sp>
      <p:sp>
        <p:nvSpPr>
          <p:cNvPr id="18" name="Content Placeholder 17"/>
          <p:cNvSpPr>
            <a:spLocks noGrp="1"/>
          </p:cNvSpPr>
          <p:nvPr>
            <p:ph sz="quarter" idx="19"/>
          </p:nvPr>
        </p:nvSpPr>
        <p:spPr/>
        <p:txBody>
          <a:bodyPr/>
          <a:lstStyle/>
          <a:p>
            <a:r>
              <a:rPr lang="en-US" dirty="0" smtClean="0">
                <a:latin typeface="Open Sans Semibold"/>
                <a:cs typeface="Open Sans Semibold"/>
              </a:rPr>
              <a:t>Resources &amp; Tools</a:t>
            </a:r>
            <a:endParaRPr lang="en-US" dirty="0">
              <a:latin typeface="Open Sans Semibold"/>
              <a:cs typeface="Open Sans Semibold"/>
            </a:endParaRPr>
          </a:p>
        </p:txBody>
      </p:sp>
      <p:sp>
        <p:nvSpPr>
          <p:cNvPr id="19" name="Text Placeholder 18"/>
          <p:cNvSpPr>
            <a:spLocks noGrp="1"/>
          </p:cNvSpPr>
          <p:nvPr>
            <p:ph type="body" sz="quarter" idx="20"/>
          </p:nvPr>
        </p:nvSpPr>
        <p:spPr>
          <a:xfrm>
            <a:off x="6867525" y="3373561"/>
            <a:ext cx="1828800" cy="1606492"/>
          </a:xfrm>
        </p:spPr>
        <p:txBody>
          <a:bodyPr/>
          <a:lstStyle/>
          <a:p>
            <a:r>
              <a:rPr lang="en-US" dirty="0" smtClean="0">
                <a:latin typeface="Open Sans Semibold"/>
                <a:cs typeface="Open Sans Semibold"/>
              </a:rPr>
              <a:t>Places to Research, Discover, and Grow Your Online Identity</a:t>
            </a:r>
            <a:endParaRPr lang="en-US" dirty="0">
              <a:latin typeface="Open Sans Semibold"/>
              <a:cs typeface="Open Sans Semibold"/>
            </a:endParaRPr>
          </a:p>
        </p:txBody>
      </p:sp>
    </p:spTree>
    <p:extLst>
      <p:ext uri="{BB962C8B-B14F-4D97-AF65-F5344CB8AC3E}">
        <p14:creationId xmlns:p14="http://schemas.microsoft.com/office/powerpoint/2010/main" val="15105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b="17266"/>
          <a:stretch/>
        </p:blipFill>
        <p:spPr>
          <a:xfrm>
            <a:off x="-3118885" y="-12828"/>
            <a:ext cx="12339859" cy="5534465"/>
          </a:xfrm>
          <a:prstGeom prst="rect">
            <a:avLst/>
          </a:prstGeom>
        </p:spPr>
      </p:pic>
      <p:pic>
        <p:nvPicPr>
          <p:cNvPr id="7" name="Picture 6" descr="Screen Shot 2015-05-28 at 3.16.00 PM.png"/>
          <p:cNvPicPr>
            <a:picLocks noChangeAspect="1"/>
          </p:cNvPicPr>
          <p:nvPr/>
        </p:nvPicPr>
        <p:blipFill rotWithShape="1">
          <a:blip r:embed="rId3">
            <a:extLst>
              <a:ext uri="{28A0092B-C50C-407E-A947-70E740481C1C}">
                <a14:useLocalDpi xmlns:a14="http://schemas.microsoft.com/office/drawing/2010/main" val="0"/>
              </a:ext>
            </a:extLst>
          </a:blip>
          <a:srcRect l="78148" t="87417" r="3192"/>
          <a:stretch/>
        </p:blipFill>
        <p:spPr>
          <a:xfrm>
            <a:off x="6694657" y="5757849"/>
            <a:ext cx="2285771" cy="835583"/>
          </a:xfrm>
          <a:prstGeom prst="rect">
            <a:avLst/>
          </a:prstGeom>
        </p:spPr>
      </p:pic>
      <p:sp>
        <p:nvSpPr>
          <p:cNvPr id="2" name="Title 1"/>
          <p:cNvSpPr>
            <a:spLocks noGrp="1"/>
          </p:cNvSpPr>
          <p:nvPr>
            <p:ph type="ctrTitle"/>
          </p:nvPr>
        </p:nvSpPr>
        <p:spPr>
          <a:xfrm>
            <a:off x="292096" y="383545"/>
            <a:ext cx="8288489" cy="1812163"/>
          </a:xfrm>
        </p:spPr>
        <p:txBody>
          <a:bodyPr/>
          <a:lstStyle/>
          <a:p>
            <a:r>
              <a:rPr lang="en-US" dirty="0">
                <a:solidFill>
                  <a:srgbClr val="FFD65C"/>
                </a:solidFill>
                <a:latin typeface="Open Sans Semibold"/>
                <a:cs typeface="Open Sans Semibold"/>
              </a:rPr>
              <a:t>3 B2B Trends </a:t>
            </a:r>
            <a:r>
              <a:rPr lang="en-US" dirty="0">
                <a:solidFill>
                  <a:srgbClr val="FFFFFF"/>
                </a:solidFill>
                <a:latin typeface="Open Sans Semibold"/>
                <a:cs typeface="Open Sans Semibold"/>
              </a:rPr>
              <a:t>For Digital Marketing Success</a:t>
            </a:r>
          </a:p>
        </p:txBody>
      </p:sp>
      <p:sp>
        <p:nvSpPr>
          <p:cNvPr id="8" name="Text Placeholder 8"/>
          <p:cNvSpPr>
            <a:spLocks noGrp="1"/>
          </p:cNvSpPr>
          <p:nvPr>
            <p:ph type="body" sz="quarter" idx="11"/>
          </p:nvPr>
        </p:nvSpPr>
        <p:spPr>
          <a:xfrm>
            <a:off x="292096" y="5720087"/>
            <a:ext cx="5419275" cy="1468508"/>
          </a:xfrm>
        </p:spPr>
        <p:txBody>
          <a:bodyPr>
            <a:noAutofit/>
          </a:bodyPr>
          <a:lstStyle/>
          <a:p>
            <a:pPr>
              <a:lnSpc>
                <a:spcPct val="90000"/>
              </a:lnSpc>
            </a:pPr>
            <a:r>
              <a:rPr lang="en-US" sz="1400" dirty="0" smtClean="0">
                <a:solidFill>
                  <a:schemeClr val="tx2">
                    <a:lumMod val="50000"/>
                  </a:schemeClr>
                </a:solidFill>
                <a:latin typeface="Open Sans Semibold"/>
                <a:cs typeface="Open Sans Semibold"/>
              </a:rPr>
              <a:t>Ryan Panzer</a:t>
            </a:r>
          </a:p>
          <a:p>
            <a:pPr>
              <a:lnSpc>
                <a:spcPct val="90000"/>
              </a:lnSpc>
            </a:pPr>
            <a:r>
              <a:rPr lang="en-US" sz="1400" dirty="0" smtClean="0">
                <a:solidFill>
                  <a:schemeClr val="tx2">
                    <a:lumMod val="50000"/>
                  </a:schemeClr>
                </a:solidFill>
                <a:latin typeface="Open Sans Semibold"/>
                <a:cs typeface="Open Sans Semibold"/>
              </a:rPr>
              <a:t>Business Development Manager, Google</a:t>
            </a:r>
          </a:p>
          <a:p>
            <a:pPr>
              <a:lnSpc>
                <a:spcPct val="90000"/>
              </a:lnSpc>
            </a:pPr>
            <a:r>
              <a:rPr lang="en-US" sz="1400" b="1" dirty="0">
                <a:latin typeface="Open Sans Semibold"/>
                <a:cs typeface="Open Sans Semibold"/>
                <a:hlinkClick r:id="rId4"/>
              </a:rPr>
              <a:t>ryanpanzer@</a:t>
            </a:r>
            <a:r>
              <a:rPr lang="en-US" sz="1400" b="1" dirty="0" smtClean="0">
                <a:latin typeface="Open Sans Semibold"/>
                <a:cs typeface="Open Sans Semibold"/>
                <a:hlinkClick r:id="rId4"/>
              </a:rPr>
              <a:t>google.com</a:t>
            </a:r>
            <a:r>
              <a:rPr lang="en-US" sz="1400" b="1" dirty="0" smtClean="0">
                <a:latin typeface="Open Sans Semibold"/>
                <a:cs typeface="Open Sans Semibold"/>
              </a:rPr>
              <a:t>  |  (</a:t>
            </a:r>
            <a:r>
              <a:rPr lang="en-US" sz="1400" b="1" dirty="0">
                <a:latin typeface="Open Sans Semibold"/>
                <a:cs typeface="Open Sans Semibold"/>
              </a:rPr>
              <a:t>734) 619-4013</a:t>
            </a:r>
          </a:p>
          <a:p>
            <a:pPr>
              <a:lnSpc>
                <a:spcPct val="90000"/>
              </a:lnSpc>
            </a:pPr>
            <a:endParaRPr lang="en-US" sz="1400" dirty="0">
              <a:solidFill>
                <a:schemeClr val="tx2">
                  <a:lumMod val="50000"/>
                </a:schemeClr>
              </a:solidFill>
              <a:latin typeface="Open Sans Semibold"/>
              <a:cs typeface="Open Sans Semibold"/>
            </a:endParaRPr>
          </a:p>
        </p:txBody>
      </p:sp>
    </p:spTree>
    <p:extLst>
      <p:ext uri="{BB962C8B-B14F-4D97-AF65-F5344CB8AC3E}">
        <p14:creationId xmlns:p14="http://schemas.microsoft.com/office/powerpoint/2010/main" val="327771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 name="Shape 57"/>
          <p:cNvPicPr preferRelativeResize="0"/>
          <p:nvPr/>
        </p:nvPicPr>
        <p:blipFill>
          <a:blip r:embed="rId3">
            <a:alphaModFix/>
          </a:blip>
          <a:stretch>
            <a:fillRect/>
          </a:stretch>
        </p:blipFill>
        <p:spPr>
          <a:xfrm>
            <a:off x="-205268" y="475069"/>
            <a:ext cx="10511238" cy="591432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5" name="Shape 64"/>
          <p:cNvPicPr preferRelativeResize="0"/>
          <p:nvPr/>
        </p:nvPicPr>
        <p:blipFill>
          <a:blip r:embed="rId3">
            <a:alphaModFix/>
          </a:blip>
          <a:stretch>
            <a:fillRect/>
          </a:stretch>
        </p:blipFill>
        <p:spPr>
          <a:xfrm>
            <a:off x="-230922" y="504355"/>
            <a:ext cx="10596905" cy="590149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5" name="Shape 71"/>
          <p:cNvPicPr preferRelativeResize="0"/>
          <p:nvPr/>
        </p:nvPicPr>
        <p:blipFill>
          <a:blip r:embed="rId3">
            <a:alphaModFix/>
          </a:blip>
          <a:stretch>
            <a:fillRect/>
          </a:stretch>
        </p:blipFill>
        <p:spPr>
          <a:xfrm>
            <a:off x="-205267" y="475472"/>
            <a:ext cx="10763684" cy="5952806"/>
          </a:xfrm>
          <a:prstGeom prst="rect">
            <a:avLst/>
          </a:prstGeom>
          <a:noFill/>
          <a:ln>
            <a:noFill/>
          </a:ln>
        </p:spPr>
      </p:pic>
      <p:pic>
        <p:nvPicPr>
          <p:cNvPr id="6" name="Shape 71"/>
          <p:cNvPicPr preferRelativeResize="0"/>
          <p:nvPr/>
        </p:nvPicPr>
        <p:blipFill rotWithShape="1">
          <a:blip r:embed="rId3">
            <a:alphaModFix/>
          </a:blip>
          <a:srcRect l="84986" t="61133" r="1903" b="29133"/>
          <a:stretch/>
        </p:blipFill>
        <p:spPr>
          <a:xfrm rot="5400000">
            <a:off x="8343721" y="4656979"/>
            <a:ext cx="1411211" cy="57957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5" name="Shape 78"/>
          <p:cNvPicPr preferRelativeResize="0"/>
          <p:nvPr/>
        </p:nvPicPr>
        <p:blipFill rotWithShape="1">
          <a:blip r:embed="rId3">
            <a:alphaModFix/>
          </a:blip>
          <a:srcRect b="83949"/>
          <a:stretch/>
        </p:blipFill>
        <p:spPr>
          <a:xfrm>
            <a:off x="-158739" y="449064"/>
            <a:ext cx="10701622" cy="966525"/>
          </a:xfrm>
          <a:prstGeom prst="rect">
            <a:avLst/>
          </a:prstGeom>
          <a:noFill/>
          <a:ln>
            <a:noFill/>
          </a:ln>
        </p:spPr>
      </p:pic>
      <p:pic>
        <p:nvPicPr>
          <p:cNvPr id="6" name="Shape 78"/>
          <p:cNvPicPr preferRelativeResize="0"/>
          <p:nvPr/>
        </p:nvPicPr>
        <p:blipFill rotWithShape="1">
          <a:blip r:embed="rId3">
            <a:alphaModFix/>
          </a:blip>
          <a:srcRect t="24506" b="28036"/>
          <a:stretch/>
        </p:blipFill>
        <p:spPr>
          <a:xfrm>
            <a:off x="-72479" y="2077079"/>
            <a:ext cx="9413464" cy="251366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0" y="1309751"/>
            <a:ext cx="9144000" cy="3413289"/>
          </a:xfrm>
          <a:prstGeom prst="rect">
            <a:avLst/>
          </a:prstGeom>
          <a:noFill/>
          <a:ln>
            <a:noFill/>
          </a:ln>
        </p:spPr>
      </p:pic>
      <p:sp>
        <p:nvSpPr>
          <p:cNvPr id="2" name="TextBox 1"/>
          <p:cNvSpPr txBox="1"/>
          <p:nvPr/>
        </p:nvSpPr>
        <p:spPr>
          <a:xfrm>
            <a:off x="1841160" y="6724825"/>
            <a:ext cx="184666" cy="307777"/>
          </a:xfrm>
          <a:prstGeom prst="rect">
            <a:avLst/>
          </a:prstGeom>
          <a:noFill/>
        </p:spPr>
        <p:txBody>
          <a:bodyPr wrap="none" rtlCol="0">
            <a:spAutoFit/>
          </a:bodyPr>
          <a:lstStyle/>
          <a:p>
            <a:endParaRPr lang="en-US" dirty="0"/>
          </a:p>
        </p:txBody>
      </p:sp>
      <p:sp>
        <p:nvSpPr>
          <p:cNvPr id="4" name="TextBox 3"/>
          <p:cNvSpPr txBox="1"/>
          <p:nvPr/>
        </p:nvSpPr>
        <p:spPr>
          <a:xfrm>
            <a:off x="72571" y="6384105"/>
            <a:ext cx="3692072" cy="338554"/>
          </a:xfrm>
          <a:prstGeom prst="rect">
            <a:avLst/>
          </a:prstGeom>
          <a:noFill/>
        </p:spPr>
        <p:txBody>
          <a:bodyPr wrap="square" rtlCol="0">
            <a:spAutoFit/>
          </a:bodyPr>
          <a:lstStyle/>
          <a:p>
            <a:r>
              <a:rPr lang="en-US" sz="800" dirty="0" smtClean="0">
                <a:solidFill>
                  <a:schemeClr val="tx1">
                    <a:lumMod val="50000"/>
                    <a:lumOff val="50000"/>
                  </a:schemeClr>
                </a:solidFill>
              </a:rPr>
              <a:t>Source: Google/</a:t>
            </a:r>
            <a:r>
              <a:rPr lang="en-US" sz="800" dirty="0" err="1" smtClean="0">
                <a:solidFill>
                  <a:schemeClr val="tx1">
                    <a:lumMod val="50000"/>
                    <a:lumOff val="50000"/>
                  </a:schemeClr>
                </a:solidFill>
              </a:rPr>
              <a:t>Millward</a:t>
            </a:r>
            <a:r>
              <a:rPr lang="en-US" sz="800" dirty="0" smtClean="0">
                <a:solidFill>
                  <a:schemeClr val="tx1">
                    <a:lumMod val="50000"/>
                    <a:lumOff val="50000"/>
                  </a:schemeClr>
                </a:solidFill>
              </a:rPr>
              <a:t> Brown 2014 Study – </a:t>
            </a:r>
            <a:r>
              <a:rPr lang="en-US" sz="800" dirty="0" smtClean="0">
                <a:solidFill>
                  <a:schemeClr val="tx1">
                    <a:lumMod val="50000"/>
                    <a:lumOff val="50000"/>
                  </a:schemeClr>
                </a:solidFill>
                <a:hlinkClick r:id="rId4"/>
              </a:rPr>
              <a:t>The Changing Face of B2B Marketing</a:t>
            </a:r>
            <a:endParaRPr lang="en-US" sz="800" dirty="0">
              <a:solidFill>
                <a:schemeClr val="tx1">
                  <a:lumMod val="50000"/>
                  <a:lumOff val="50000"/>
                </a:schemeClr>
              </a:solidFill>
            </a:endParaRPr>
          </a:p>
        </p:txBody>
      </p:sp>
      <p:sp>
        <p:nvSpPr>
          <p:cNvPr id="5" name="Title 1"/>
          <p:cNvSpPr txBox="1">
            <a:spLocks/>
          </p:cNvSpPr>
          <p:nvPr/>
        </p:nvSpPr>
        <p:spPr>
          <a:xfrm>
            <a:off x="315485" y="491689"/>
            <a:ext cx="8288489" cy="129451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dirty="0" smtClean="0">
                <a:solidFill>
                  <a:schemeClr val="accent2"/>
                </a:solidFill>
                <a:latin typeface="Open Sans Semibold"/>
                <a:cs typeface="Open Sans Semibold"/>
              </a:rPr>
              <a:t/>
            </a:r>
            <a:br>
              <a:rPr lang="en-US" dirty="0" smtClean="0">
                <a:solidFill>
                  <a:schemeClr val="accent2"/>
                </a:solidFill>
                <a:latin typeface="Open Sans Semibold"/>
                <a:cs typeface="Open Sans Semibold"/>
              </a:rPr>
            </a:br>
            <a:r>
              <a:rPr lang="en-US" dirty="0" smtClean="0">
                <a:solidFill>
                  <a:srgbClr val="3A81BA"/>
                </a:solidFill>
                <a:latin typeface="Open Sans Semibold"/>
                <a:cs typeface="Open Sans Semibold"/>
              </a:rPr>
              <a:t>Number of Actions Prior to Contacting a Business</a:t>
            </a:r>
            <a:endParaRPr lang="en-US" dirty="0">
              <a:solidFill>
                <a:srgbClr val="3A81BA"/>
              </a:solidFill>
              <a:latin typeface="Open Sans Semibold"/>
              <a:cs typeface="Open Sans Semibold"/>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lti-channel-conversion-visualizer.png"/>
          <p:cNvPicPr>
            <a:picLocks noChangeAspect="1"/>
          </p:cNvPicPr>
          <p:nvPr/>
        </p:nvPicPr>
        <p:blipFill rotWithShape="1">
          <a:blip r:embed="rId3">
            <a:extLst>
              <a:ext uri="{28A0092B-C50C-407E-A947-70E740481C1C}">
                <a14:useLocalDpi xmlns:a14="http://schemas.microsoft.com/office/drawing/2010/main" val="0"/>
              </a:ext>
            </a:extLst>
          </a:blip>
          <a:srcRect t="11575"/>
          <a:stretch/>
        </p:blipFill>
        <p:spPr>
          <a:xfrm>
            <a:off x="1263" y="701175"/>
            <a:ext cx="10000622" cy="5040560"/>
          </a:xfrm>
          <a:prstGeom prst="rect">
            <a:avLst/>
          </a:prstGeom>
        </p:spPr>
      </p:pic>
      <p:pic>
        <p:nvPicPr>
          <p:cNvPr id="5" name="Picture 4" descr="multi-channel-conversion-visualizer.png"/>
          <p:cNvPicPr>
            <a:picLocks noChangeAspect="1"/>
          </p:cNvPicPr>
          <p:nvPr/>
        </p:nvPicPr>
        <p:blipFill rotWithShape="1">
          <a:blip r:embed="rId3">
            <a:extLst>
              <a:ext uri="{28A0092B-C50C-407E-A947-70E740481C1C}">
                <a14:useLocalDpi xmlns:a14="http://schemas.microsoft.com/office/drawing/2010/main" val="0"/>
              </a:ext>
            </a:extLst>
          </a:blip>
          <a:srcRect t="1924" b="88559"/>
          <a:stretch/>
        </p:blipFill>
        <p:spPr>
          <a:xfrm>
            <a:off x="54176" y="105838"/>
            <a:ext cx="9023684" cy="489502"/>
          </a:xfrm>
          <a:prstGeom prst="rect">
            <a:avLst/>
          </a:prstGeom>
        </p:spPr>
      </p:pic>
    </p:spTree>
    <p:extLst>
      <p:ext uri="{BB962C8B-B14F-4D97-AF65-F5344CB8AC3E}">
        <p14:creationId xmlns:p14="http://schemas.microsoft.com/office/powerpoint/2010/main" val="27209609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2068</Words>
  <Application>Microsoft Macintosh PowerPoint</Application>
  <PresentationFormat>On-screen Show (4:3)</PresentationFormat>
  <Paragraphs>162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simple-light</vt:lpstr>
      <vt:lpstr>3 B2B Trends For Digital Marketing Success</vt:lpstr>
      <vt:lpstr>Today’s Session:</vt:lpstr>
      <vt:lpstr>Trend #1:  The Path to Purchase is No Longer a Path</vt:lpstr>
      <vt:lpstr>PowerPoint Presentation</vt:lpstr>
      <vt:lpstr>PowerPoint Presentation</vt:lpstr>
      <vt:lpstr>PowerPoint Presentation</vt:lpstr>
      <vt:lpstr>PowerPoint Presentation</vt:lpstr>
      <vt:lpstr>PowerPoint Presentation</vt:lpstr>
      <vt:lpstr>PowerPoint Presentation</vt:lpstr>
      <vt:lpstr>Trend #2:  Decisions Are Made on Mobile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 #3:  We Know What Customers Are Demanding</vt:lpstr>
      <vt:lpstr>Google Trends:  Know the Direction of Your Industry, Your Brand, Your Competition</vt:lpstr>
      <vt:lpstr>See Regional Interest, Related Searches</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lpstr>Today’s Session:</vt:lpstr>
      <vt:lpstr>3 B2B Trends For Digital Marketing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B2B Trends For Growing Your Business Online</dc:title>
  <cp:lastModifiedBy>Jamie Cartwright</cp:lastModifiedBy>
  <cp:revision>19</cp:revision>
  <dcterms:modified xsi:type="dcterms:W3CDTF">2015-06-02T07:54:40Z</dcterms:modified>
</cp:coreProperties>
</file>