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338" r:id="rId2"/>
    <p:sldId id="397" r:id="rId3"/>
    <p:sldId id="320" r:id="rId4"/>
    <p:sldId id="398" r:id="rId5"/>
    <p:sldId id="399" r:id="rId6"/>
    <p:sldId id="400" r:id="rId7"/>
    <p:sldId id="402" r:id="rId8"/>
    <p:sldId id="319" r:id="rId9"/>
    <p:sldId id="344" r:id="rId10"/>
    <p:sldId id="393" r:id="rId11"/>
    <p:sldId id="394" r:id="rId12"/>
    <p:sldId id="345" r:id="rId13"/>
    <p:sldId id="342" r:id="rId14"/>
    <p:sldId id="346" r:id="rId15"/>
    <p:sldId id="341" r:id="rId16"/>
    <p:sldId id="348" r:id="rId17"/>
    <p:sldId id="347" r:id="rId18"/>
    <p:sldId id="351" r:id="rId19"/>
    <p:sldId id="378" r:id="rId20"/>
    <p:sldId id="350" r:id="rId21"/>
    <p:sldId id="403" r:id="rId22"/>
    <p:sldId id="352" r:id="rId23"/>
    <p:sldId id="353" r:id="rId24"/>
    <p:sldId id="354" r:id="rId25"/>
    <p:sldId id="356" r:id="rId26"/>
    <p:sldId id="379" r:id="rId27"/>
    <p:sldId id="355" r:id="rId28"/>
    <p:sldId id="380" r:id="rId29"/>
    <p:sldId id="357" r:id="rId30"/>
    <p:sldId id="358" r:id="rId31"/>
    <p:sldId id="359" r:id="rId32"/>
    <p:sldId id="360" r:id="rId33"/>
    <p:sldId id="382" r:id="rId34"/>
    <p:sldId id="383" r:id="rId35"/>
    <p:sldId id="384" r:id="rId36"/>
    <p:sldId id="385" r:id="rId37"/>
    <p:sldId id="395" r:id="rId38"/>
    <p:sldId id="362" r:id="rId39"/>
    <p:sldId id="363" r:id="rId40"/>
    <p:sldId id="364" r:id="rId41"/>
    <p:sldId id="387" r:id="rId42"/>
    <p:sldId id="405" r:id="rId43"/>
    <p:sldId id="386" r:id="rId44"/>
    <p:sldId id="389" r:id="rId45"/>
    <p:sldId id="388" r:id="rId46"/>
    <p:sldId id="404" r:id="rId47"/>
    <p:sldId id="365" r:id="rId48"/>
    <p:sldId id="366" r:id="rId49"/>
    <p:sldId id="367" r:id="rId50"/>
    <p:sldId id="368" r:id="rId51"/>
    <p:sldId id="369" r:id="rId52"/>
    <p:sldId id="370" r:id="rId53"/>
    <p:sldId id="371" r:id="rId54"/>
    <p:sldId id="372" r:id="rId55"/>
    <p:sldId id="373" r:id="rId56"/>
    <p:sldId id="374" r:id="rId57"/>
    <p:sldId id="375" r:id="rId58"/>
    <p:sldId id="376" r:id="rId59"/>
    <p:sldId id="390" r:id="rId60"/>
    <p:sldId id="377" r:id="rId61"/>
    <p:sldId id="396" r:id="rId62"/>
    <p:sldId id="337" r:id="rId63"/>
    <p:sldId id="339" r:id="rId6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Types" id="{32FB2BEB-3125-A740-9BAC-0B48254924AF}">
          <p14:sldIdLst>
            <p14:sldId id="338"/>
            <p14:sldId id="397"/>
            <p14:sldId id="320"/>
            <p14:sldId id="398"/>
            <p14:sldId id="399"/>
            <p14:sldId id="400"/>
            <p14:sldId id="402"/>
            <p14:sldId id="319"/>
            <p14:sldId id="344"/>
            <p14:sldId id="393"/>
            <p14:sldId id="394"/>
            <p14:sldId id="345"/>
            <p14:sldId id="342"/>
            <p14:sldId id="346"/>
            <p14:sldId id="341"/>
            <p14:sldId id="348"/>
            <p14:sldId id="347"/>
            <p14:sldId id="351"/>
            <p14:sldId id="378"/>
            <p14:sldId id="350"/>
            <p14:sldId id="403"/>
            <p14:sldId id="352"/>
            <p14:sldId id="353"/>
            <p14:sldId id="354"/>
            <p14:sldId id="356"/>
            <p14:sldId id="379"/>
            <p14:sldId id="355"/>
            <p14:sldId id="380"/>
            <p14:sldId id="357"/>
            <p14:sldId id="358"/>
            <p14:sldId id="359"/>
            <p14:sldId id="360"/>
            <p14:sldId id="382"/>
            <p14:sldId id="383"/>
            <p14:sldId id="384"/>
            <p14:sldId id="385"/>
            <p14:sldId id="395"/>
            <p14:sldId id="362"/>
            <p14:sldId id="363"/>
            <p14:sldId id="364"/>
            <p14:sldId id="387"/>
            <p14:sldId id="405"/>
            <p14:sldId id="386"/>
            <p14:sldId id="389"/>
            <p14:sldId id="388"/>
            <p14:sldId id="40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90"/>
            <p14:sldId id="377"/>
            <p14:sldId id="396"/>
            <p14:sldId id="337"/>
            <p14:sldId id="339"/>
          </p14:sldIdLst>
        </p14:section>
        <p14:section name="Example Slides" id="{0DE7EC06-29B4-D84D-9A80-183F7782030D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F7761F"/>
    <a:srgbClr val="414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68" autoAdjust="0"/>
    <p:restoredTop sz="72558" autoAdjust="0"/>
  </p:normalViewPr>
  <p:slideViewPr>
    <p:cSldViewPr snapToGrid="0" snapToObjects="1" showGuides="1">
      <p:cViewPr>
        <p:scale>
          <a:sx n="80" d="100"/>
          <a:sy n="80" d="100"/>
        </p:scale>
        <p:origin x="-1688" y="-760"/>
      </p:cViewPr>
      <p:guideLst>
        <p:guide orient="horz" pos="3031"/>
        <p:guide orient="horz" pos="708"/>
        <p:guide orient="horz" pos="207"/>
        <p:guide pos="287"/>
        <p:guide pos="547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BEFDD-ECCA-3F49-9BC4-F9B4A55B5598}" type="datetimeFigureOut">
              <a:rPr lang="en-US" smtClean="0"/>
              <a:t>5/28/15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F04AB-03C5-4E45-93BF-352B736F9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61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87051-C2FA-694B-8817-08E3CE5FEDD7}" type="datetimeFigureOut">
              <a:rPr lang="en-US" smtClean="0"/>
              <a:t>5/28/15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12B0C-0C07-E641-8F34-10A0521EE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22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018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Define Your Buyer Persona. Do you have a clearly defined target audience. Is this audience changing as part of the redesign. Does your current branding/content aligned with that audience? Are you asking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right questions on your web site to help segment your personas?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offers.hubspot.com</a:t>
            </a:r>
            <a:r>
              <a:rPr lang="en-US" dirty="0" smtClean="0"/>
              <a:t>/free-template-creating-buyer-personas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40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</a:t>
            </a:r>
            <a:r>
              <a:rPr lang="en-US" dirty="0" smtClean="0"/>
              <a:t>://</a:t>
            </a:r>
            <a:r>
              <a:rPr lang="en-US" dirty="0" err="1" smtClean="0"/>
              <a:t>offers.hubspot.com</a:t>
            </a:r>
            <a:r>
              <a:rPr lang="en-US" dirty="0" smtClean="0"/>
              <a:t>/free-template-creating-buyer-personas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83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90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77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</a:t>
            </a:r>
            <a:r>
              <a:rPr lang="en-US" dirty="0" smtClean="0"/>
              <a:t>://</a:t>
            </a:r>
            <a:r>
              <a:rPr lang="en-US" dirty="0" err="1" smtClean="0"/>
              <a:t>knowledge.hubspot.com</a:t>
            </a:r>
            <a:r>
              <a:rPr lang="en-US" dirty="0" smtClean="0"/>
              <a:t>/site-pages-user-guide/how-to-use-smart-content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blog.hubspot.com</a:t>
            </a:r>
            <a:r>
              <a:rPr lang="en-US" dirty="0" smtClean="0"/>
              <a:t>/insiders/what-is-a-</a:t>
            </a:r>
            <a:r>
              <a:rPr lang="en-US" dirty="0" err="1" smtClean="0"/>
              <a:t>cos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Good Article: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www.cmsmyth.com</a:t>
            </a:r>
            <a:r>
              <a:rPr lang="en-US" dirty="0" smtClean="0"/>
              <a:t>/2013/09/the-content-personalization-myth/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contentmarketinginstitute.com</a:t>
            </a:r>
            <a:r>
              <a:rPr lang="en-US" dirty="0" smtClean="0"/>
              <a:t>/2010/06/a-quick-and-dirty-way-to-segment-your-b2b-content-marketing/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offers.hubspot.com</a:t>
            </a:r>
            <a:r>
              <a:rPr lang="en-US" dirty="0" smtClean="0"/>
              <a:t>/redesigning-your-website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832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www.inguard.com</a:t>
            </a:r>
            <a:r>
              <a:rPr lang="en-US" dirty="0" smtClean="0"/>
              <a:t>/</a:t>
            </a:r>
          </a:p>
          <a:p>
            <a:endParaRPr lang="en-US" dirty="0" smtClean="0"/>
          </a:p>
          <a:p>
            <a:r>
              <a:rPr lang="en-US" dirty="0" smtClean="0"/>
              <a:t> Here are a few example rules-based scenarios for an auto insurance company:</a:t>
            </a:r>
          </a:p>
          <a:p>
            <a:endParaRPr lang="en-US" dirty="0" smtClean="0"/>
          </a:p>
          <a:p>
            <a:r>
              <a:rPr lang="en-US" dirty="0" smtClean="0"/>
              <a:t>If a user in a specific region of the United States visits the site, show them regionally specific rates and agent information.</a:t>
            </a:r>
          </a:p>
          <a:p>
            <a:r>
              <a:rPr lang="en-US" dirty="0" smtClean="0"/>
              <a:t>If a user has shown a specific interest in a vehicle, show images and offers that include that vehicle.</a:t>
            </a:r>
          </a:p>
          <a:p>
            <a:r>
              <a:rPr lang="en-US" dirty="0" smtClean="0"/>
              <a:t>If a user is an existing customer (as identified through specific site actions or e-mail campaigns) feature tools and content that help them maintain their relationship with you.</a:t>
            </a:r>
          </a:p>
          <a:p>
            <a:r>
              <a:rPr lang="en-US" dirty="0" smtClean="0"/>
              <a:t>If a user has already subscribed to the newsletter, replace the subscribe to newsletter callout with a different offer or high value piece of content.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83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902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886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HubSpot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COS Tool Example: </a:t>
            </a: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tool helps you visualize/preview within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HubSpot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you can see what the design looks like on all platforms. Think mobile. It also is super flexible in the templates. This allows us to start thinking about how the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web content is going to be built in </a:t>
            </a: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HubSpot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allow for ease of editing by the customer, and also how actual content breaks down on tablet and mobile. This is an example of how we are building components of a PR 20/20 (or BLUEPORT?) page that we started thinking about in the wireframe stage. </a:t>
            </a: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Benefits a Marketer as they add their own content pages. They can quickly test tablet, mobile, desktop.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HubSpot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COS Tool Example: </a:t>
            </a: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tool helps you visualize/preview within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HubSpot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you can see what the design looks like on all platforms. Think mobile. It also is super flexible in the templates. This allows us to start thinking about how the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web content is going to be built in </a:t>
            </a: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HubSpot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allow for ease of editing by the customer, and also how actual content breaks down on tablet and mobile. This is an example of how we are building components of a PR 20/20 (or BLUEPORT?) page that we started thinking about in the wireframe stage. </a:t>
            </a: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Customer Example: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Blueport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an example of very visual, strong messaging and very visual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83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823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902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886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designers.hubspot.com</a:t>
            </a:r>
            <a:r>
              <a:rPr lang="en-US" dirty="0" smtClean="0"/>
              <a:t>/docs/tutorials/custom-modules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performance.pr2020.com </a:t>
            </a:r>
          </a:p>
          <a:p>
            <a:r>
              <a:rPr lang="en-US" dirty="0" smtClean="0"/>
              <a:t>Micro</a:t>
            </a:r>
            <a:r>
              <a:rPr lang="en-US" baseline="0" dirty="0" smtClean="0"/>
              <a:t>site ability is extremely easy to do in the portal. Different templates can be created for a unique look or just a slight difference in navigation like Paul’s book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the PR 20/20 web site.</a:t>
            </a:r>
          </a:p>
          <a:p>
            <a:r>
              <a:rPr lang="en-US" baseline="0" dirty="0" smtClean="0"/>
              <a:t> While in the launch process the microsite was live before we launched the main PR 20/20 web site. 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834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90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Benchmark Your Current Metrics. Number of visits/Bounce rate/Time on site, Top performing keywords, etc.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Determine Your Goal. Why are you doing the redesign?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Define Your Brand. What is your business’s message/unique value proposition. Has this changed over the past couple years?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Define Your Buyer Persona. Do you have a clearly defined target audience. Is this audience changing as part of the redesign. Does your current branding/content aligned with that audience?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Analyze the Competition. Do you like their sites? Top 3 most competitive keywords in your industry. Top-ranked competitors.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208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886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886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83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Crazyegg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HotJar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902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886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Client example of Sub-Domain issue, working with IT –</a:t>
            </a:r>
            <a:r>
              <a:rPr lang="en-US" baseline="0" dirty="0" smtClean="0"/>
              <a:t> Working with IT helps with Launch and makes your life easier. </a:t>
            </a:r>
          </a:p>
          <a:p>
            <a:r>
              <a:rPr lang="en-US" baseline="0" dirty="0" smtClean="0"/>
              <a:t>Two quick Stories: </a:t>
            </a:r>
          </a:p>
          <a:p>
            <a:r>
              <a:rPr lang="en-US" baseline="0" dirty="0" smtClean="0"/>
              <a:t>Adaptive IT didn’t communicate with Customer Service and accidentally turned off a subdomain</a:t>
            </a:r>
          </a:p>
          <a:p>
            <a:r>
              <a:rPr lang="en-US" baseline="0" dirty="0" smtClean="0"/>
              <a:t>Baker Cheese third party company wasn’t available on a Friday because the customer didn’t set early expectations on launch date and waited till last minute</a:t>
            </a:r>
          </a:p>
          <a:p>
            <a:r>
              <a:rPr lang="en-US" baseline="0" dirty="0" smtClean="0"/>
              <a:t>Marketing at Catholic Financial Life didn’t follow up with IT on subdomain for blog and still is using blog incorrectly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TLHA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internal IP address set and although the public can see new site, no one internally could see it.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Planning, Purpose, Process. Plan for launch day. Have people on stand by (developers, content integrator, IT or IT company), prepare for off hours, do it on a weekend or best day for your business. Manage Expectations.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HubSpot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make primary domains and turn things on. Catholic financial blog with H-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S.Sites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isn’t redirecting.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Pop up window for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InGuard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example with cookies that only show up once</a:t>
            </a:r>
          </a:p>
          <a:p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Scheduling your Posts for announcement</a:t>
            </a: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real work happens next to do social/content marketing strategy. Make sure everything is set up in tracking. </a:t>
            </a: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Remember the purpose of the redesign is to drive traffic and convert leads. The end goal shouldn’t be the launch, but how to facilitate your campaigns and lead gen, blogging.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834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902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886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knowledge.hubspot.com</a:t>
            </a:r>
            <a:r>
              <a:rPr lang="en-US" dirty="0" smtClean="0"/>
              <a:t>/campaigns-user-guide/how-to-analyze-a-campaign-in-</a:t>
            </a:r>
            <a:r>
              <a:rPr lang="en-US" dirty="0" err="1" smtClean="0"/>
              <a:t>hubspot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HubSpot</a:t>
            </a:r>
            <a:r>
              <a:rPr lang="en-US" baseline="0" dirty="0" smtClean="0"/>
              <a:t> COS ties everything together. Make sure you set campaigns up to properly measure how keywords are doing, landing pages, emails,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 are working and converting on your site.</a:t>
            </a:r>
          </a:p>
          <a:p>
            <a:endParaRPr lang="en-US" baseline="0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knowledge.hubspot.com</a:t>
            </a:r>
            <a:r>
              <a:rPr lang="en-US" dirty="0" smtClean="0"/>
              <a:t>/page-performance-user-guide/how-to-analyze-pages-in-page-performance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HubSpot</a:t>
            </a:r>
            <a:r>
              <a:rPr lang="en-US" baseline="0" dirty="0" smtClean="0"/>
              <a:t> COS ties everything together. Make sure you set campaigns up to properly measure how keywords are doing, landing pages, emails,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 are working and converting on your site.</a:t>
            </a:r>
          </a:p>
          <a:p>
            <a:endParaRPr lang="en-US" baseline="0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knowledge.hubspot.com</a:t>
            </a:r>
            <a:r>
              <a:rPr lang="en-US" dirty="0" smtClean="0"/>
              <a:t>/page-performance-user-guide/how-to-analyze-pages-in-page-performance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Crazyegg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HotJar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8346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8346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8199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56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Crazyegg</a:t>
            </a:r>
            <a:r>
              <a:rPr lang="en-US" baseline="0" dirty="0" smtClean="0"/>
              <a:t> and </a:t>
            </a:r>
            <a:r>
              <a:rPr lang="en-US" dirty="0" err="1" smtClean="0"/>
              <a:t>HotJar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Benchmark Your Current Metrics. Number of visits/Bounce rate/Time on site, Top performing keywords, etc.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Determine Your Goal. Why are you doing the redesign?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Define Your Brand. What is your business’s message/unique value proposition. Has this changed over the past couple years?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Define Your Buyer Persona. Do you have a clearly defined target audience. Is this audience changing as part of the redesign. Does your current branding/content aligned with that audience?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Analyze the Competition. Do you like their sites? Top 3 most competitive keywords in your industry. Top-ranked competitors.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20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knowledge.hubspot.com</a:t>
            </a:r>
            <a:r>
              <a:rPr lang="en-US" dirty="0" smtClean="0"/>
              <a:t>/contacts-user-guide/how-to-create-personas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7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886158" cy="51435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512907" y="1146929"/>
            <a:ext cx="6235353" cy="10605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4000" b="0" i="0" baseline="0">
                <a:solidFill>
                  <a:srgbClr val="FFFFFF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COMPLETE PRESENTATION TITLE GOES HERE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840439" y="-10311"/>
            <a:ext cx="45719" cy="51538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2518136" y="2595624"/>
            <a:ext cx="5126032" cy="995653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solidFill>
                  <a:srgbClr val="FFFFFF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Presentation Subtitle Can Be Added In Here If Needed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518136" y="3717163"/>
            <a:ext cx="4116387" cy="364520"/>
          </a:xfrm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buNone/>
              <a:defRPr sz="1800" b="0" i="0" baseline="0">
                <a:solidFill>
                  <a:srgbClr val="FFFFFF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72847" y="4565377"/>
            <a:ext cx="14543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3752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#INBOUNDWI</a:t>
            </a:r>
          </a:p>
          <a:p>
            <a:pPr algn="ctr"/>
            <a:endParaRPr lang="en-US" sz="1600" dirty="0">
              <a:solidFill>
                <a:srgbClr val="F37521"/>
              </a:solidFill>
            </a:endParaRP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2514850" y="4172741"/>
            <a:ext cx="4116387" cy="364520"/>
          </a:xfrm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buNone/>
              <a:defRPr sz="1800" b="0" i="1" baseline="0">
                <a:solidFill>
                  <a:srgbClr val="FFFFFF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Title, Company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742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Paragraph Sp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129904"/>
            <a:ext cx="4038600" cy="3673077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</a:t>
            </a:r>
            <a:r>
              <a:rPr lang="en-US" dirty="0" err="1" smtClean="0"/>
              <a:t>laboris</a:t>
            </a:r>
            <a:r>
              <a:rPr lang="en-US" dirty="0" smtClean="0"/>
              <a:t> nisi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129904"/>
            <a:ext cx="4038600" cy="367307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/>
              <a:buNone/>
              <a:defRPr sz="16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</a:t>
            </a:r>
            <a:r>
              <a:rPr lang="en-US" dirty="0" err="1" smtClean="0"/>
              <a:t>laboris</a:t>
            </a:r>
            <a:r>
              <a:rPr lang="en-US" dirty="0" smtClean="0"/>
              <a:t> nisi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6" y="435341"/>
            <a:ext cx="5902285" cy="5609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Body Paragraph Split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7740036" y="4846707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3752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#INBOUNDWI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370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Items Sp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7200" y="1129903"/>
            <a:ext cx="4038600" cy="3673078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00000"/>
              <a:buFont typeface="Arial"/>
              <a:buChar char="•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The first list item.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655127" y="1129905"/>
            <a:ext cx="4038600" cy="3673078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00000"/>
              <a:buFont typeface="Arial"/>
              <a:buChar char="•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The first list item.</a:t>
            </a:r>
            <a:endParaRPr lang="en-US" dirty="0"/>
          </a:p>
        </p:txBody>
      </p:sp>
      <p:sp>
        <p:nvSpPr>
          <p:cNvPr id="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6" y="435341"/>
            <a:ext cx="5902285" cy="5609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List Items Split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7740036" y="4846707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3752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#INBOUNDWI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944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xed Sp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655127" y="1129905"/>
            <a:ext cx="4038600" cy="3673078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00000"/>
              <a:buFont typeface="Arial"/>
              <a:buChar char="•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The first list item.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129904"/>
            <a:ext cx="4038600" cy="3673077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</a:t>
            </a:r>
            <a:r>
              <a:rPr lang="en-US" dirty="0" err="1" smtClean="0"/>
              <a:t>laboris</a:t>
            </a:r>
            <a:r>
              <a:rPr lang="en-US" dirty="0" smtClean="0"/>
              <a:t> nisi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6" y="435341"/>
            <a:ext cx="5902285" cy="5609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Mixed Split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7740036" y="4846707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3752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#INBOUNDWI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660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xed Split Rever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55613" y="1129905"/>
            <a:ext cx="4038600" cy="3673078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00000"/>
              <a:buFont typeface="Arial"/>
              <a:buChar char="•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The first list item.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51374" y="1129906"/>
            <a:ext cx="4038600" cy="3673077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</a:t>
            </a:r>
            <a:r>
              <a:rPr lang="en-US" dirty="0" err="1" smtClean="0"/>
              <a:t>laboris</a:t>
            </a:r>
            <a:r>
              <a:rPr lang="en-US" dirty="0" smtClean="0"/>
              <a:t> nisi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6" y="435341"/>
            <a:ext cx="5902285" cy="5609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Mixed Split Reverse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7740036" y="4846707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3752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#INBOUNDWI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05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455613" y="1129905"/>
            <a:ext cx="8234362" cy="36730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6" y="435341"/>
            <a:ext cx="5902285" cy="5609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Bar Graph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7740036" y="4846707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3752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#INBOUNDWI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28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455613" y="1129905"/>
            <a:ext cx="8234362" cy="36730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6" y="435341"/>
            <a:ext cx="5902285" cy="5609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Pie Graph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7740036" y="4846707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3752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#INBOUNDWI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490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455613" y="1129905"/>
            <a:ext cx="8234362" cy="36730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6" y="435341"/>
            <a:ext cx="5902285" cy="5609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Line Graph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nb14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2" y="4903052"/>
            <a:ext cx="875905" cy="14278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740036" y="4846707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3752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#INBOUND14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48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070416" y="1498963"/>
            <a:ext cx="6452619" cy="21330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5400" b="0" i="0" baseline="0">
                <a:solidFill>
                  <a:srgbClr val="FFFFFF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HIGH LEVEL IMPACT STATEMENT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7740036" y="4846707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3752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#INBOUNDWI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58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act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30479" y="1338345"/>
            <a:ext cx="2455138" cy="905328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7200" b="0" i="0" baseline="0">
                <a:solidFill>
                  <a:srgbClr val="FFFFFF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78%</a:t>
            </a:r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2830479" y="2275092"/>
            <a:ext cx="4246056" cy="815241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solidFill>
                  <a:srgbClr val="FFFFFF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of all statistics are fabricated by lazy researchers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849825" y="3207636"/>
            <a:ext cx="4246056" cy="815241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1400" b="0" i="1" baseline="0">
                <a:solidFill>
                  <a:srgbClr val="FFFFFF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Reliable Source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740036" y="4846707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3752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#INBOUNDWI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731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30478" y="1338345"/>
            <a:ext cx="2991983" cy="905328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7200" b="0" i="0" baseline="0">
                <a:solidFill>
                  <a:srgbClr val="F37521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6,570</a:t>
            </a:r>
            <a:endParaRPr lang="en-US" dirty="0"/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2830479" y="2275092"/>
            <a:ext cx="4246056" cy="815241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solidFill>
                  <a:schemeClr val="accent3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emails are sent every day by the average dog owner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849825" y="3207636"/>
            <a:ext cx="4246056" cy="815241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1400" b="0" i="1" baseline="0">
                <a:solidFill>
                  <a:schemeClr val="accent3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Reliable Source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7740036" y="4846707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3752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#INBOUNDWI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9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5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4" y="1129902"/>
            <a:ext cx="8231186" cy="3673079"/>
          </a:xfrm>
        </p:spPr>
        <p:txBody>
          <a:bodyPr>
            <a:normAutofit/>
          </a:bodyPr>
          <a:lstStyle>
            <a:lvl1pPr marL="514350" indent="-514350">
              <a:lnSpc>
                <a:spcPct val="150000"/>
              </a:lnSpc>
              <a:buClr>
                <a:srgbClr val="F7761F"/>
              </a:buClr>
              <a:buSzPct val="150000"/>
              <a:buFont typeface="Wingdings" charset="2"/>
              <a:buAutoNum type="arabicPlain"/>
              <a:defRPr sz="2400" b="0" i="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Section One</a:t>
            </a:r>
          </a:p>
          <a:p>
            <a:pPr lvl="0"/>
            <a:r>
              <a:rPr lang="en-US" dirty="0" smtClean="0"/>
              <a:t>Section Two</a:t>
            </a:r>
          </a:p>
          <a:p>
            <a:pPr lvl="0"/>
            <a:r>
              <a:rPr lang="en-US" dirty="0" smtClean="0"/>
              <a:t>Section Three</a:t>
            </a:r>
          </a:p>
          <a:p>
            <a:pPr lvl="0"/>
            <a:r>
              <a:rPr lang="en-US" dirty="0" smtClean="0"/>
              <a:t>Section Four</a:t>
            </a:r>
          </a:p>
          <a:p>
            <a:pPr lvl="0"/>
            <a:r>
              <a:rPr lang="en-US" dirty="0" smtClean="0"/>
              <a:t>Section Five</a:t>
            </a:r>
            <a:endParaRPr lang="en-US" dirty="0"/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5614" y="373043"/>
            <a:ext cx="5902285" cy="552244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600" b="0" i="0" baseline="0">
                <a:solidFill>
                  <a:srgbClr val="FFFFFF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08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4409440" cy="4978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78803" y="1391285"/>
            <a:ext cx="3505200" cy="650875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IMAGE SLIDE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78803" y="2174875"/>
            <a:ext cx="3505200" cy="1736725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Text &amp; image slide layout might look like this.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4409441" y="0"/>
            <a:ext cx="4734560" cy="481171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7740036" y="4846707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3752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#INBOUNDWI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976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744720" y="0"/>
            <a:ext cx="4409440" cy="4978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23523" y="1391285"/>
            <a:ext cx="3505200" cy="650875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IMAGE SLIDE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323523" y="2174875"/>
            <a:ext cx="3505200" cy="1736725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Now the example text is on the right side, apparently.</a:t>
            </a:r>
            <a:endParaRPr lang="en-US" dirty="0"/>
          </a:p>
        </p:txBody>
      </p:sp>
      <p:sp>
        <p:nvSpPr>
          <p:cNvPr id="9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734560" cy="481171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740036" y="4846707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3752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#INBOUNDWI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89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!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1677961" y="1693487"/>
            <a:ext cx="5572591" cy="1877984"/>
          </a:xfrm>
          <a:effectLst/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4800" b="0" i="0" baseline="0">
                <a:solidFill>
                  <a:srgbClr val="FFFFFF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7740036" y="4846707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3752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#INBOUNDWI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90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7740036" y="4846707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3752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#INBOUNDWI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3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627906"/>
            <a:ext cx="9144000" cy="1743368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130300" y="1781498"/>
            <a:ext cx="1035050" cy="1151644"/>
          </a:xfrm>
        </p:spPr>
        <p:txBody>
          <a:bodyPr anchor="ctr">
            <a:noAutofit/>
          </a:bodyPr>
          <a:lstStyle>
            <a:lvl1pPr marL="0" indent="0">
              <a:buNone/>
              <a:defRPr sz="98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171398" y="2005901"/>
            <a:ext cx="5902285" cy="903004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600" b="0" i="0" cap="none" spc="0" baseline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SECTION ONE EXTENDED TITLE SLIDE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740036" y="4846707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3752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#INBOUNDWI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04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6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130300" y="1793186"/>
            <a:ext cx="1035050" cy="1266808"/>
          </a:xfrm>
        </p:spPr>
        <p:txBody>
          <a:bodyPr anchor="ctr">
            <a:noAutofit/>
          </a:bodyPr>
          <a:lstStyle>
            <a:lvl1pPr marL="0" indent="0">
              <a:buNone/>
              <a:defRPr sz="9800" b="0" i="0">
                <a:solidFill>
                  <a:srgbClr val="F7761F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165350" y="2076360"/>
            <a:ext cx="5902285" cy="925374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600" b="0" i="0" baseline="0">
                <a:solidFill>
                  <a:srgbClr val="FFFFFF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SECTION ONE EXTENDED TITLE SLIDE (alternate)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7740036" y="4846707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3752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#INBOUND14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77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Lis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4" y="1129902"/>
            <a:ext cx="8231186" cy="3673079"/>
          </a:xfrm>
        </p:spPr>
        <p:txBody>
          <a:bodyPr>
            <a:normAutofit/>
          </a:bodyPr>
          <a:lstStyle>
            <a:lvl1pPr marL="514350" indent="-514350">
              <a:lnSpc>
                <a:spcPct val="150000"/>
              </a:lnSpc>
              <a:buClr>
                <a:srgbClr val="F7761F"/>
              </a:buClr>
              <a:buSzPct val="150000"/>
              <a:buFont typeface="Wingdings" charset="2"/>
              <a:buAutoNum type="arabicPlain"/>
              <a:defRPr sz="2400">
                <a:solidFill>
                  <a:srgbClr val="414141"/>
                </a:solidFill>
              </a:defRPr>
            </a:lvl1pPr>
          </a:lstStyle>
          <a:p>
            <a:pPr lvl="0"/>
            <a:r>
              <a:rPr lang="en-US" dirty="0" smtClean="0"/>
              <a:t>Subsection One</a:t>
            </a:r>
          </a:p>
          <a:p>
            <a:pPr lvl="0"/>
            <a:r>
              <a:rPr lang="en-US" dirty="0" smtClean="0"/>
              <a:t>Subsection Two</a:t>
            </a:r>
          </a:p>
          <a:p>
            <a:pPr lvl="0"/>
            <a:r>
              <a:rPr lang="en-US" dirty="0" smtClean="0"/>
              <a:t>Subsection Three</a:t>
            </a:r>
          </a:p>
          <a:p>
            <a:pPr lvl="0"/>
            <a:r>
              <a:rPr lang="en-US" dirty="0" smtClean="0"/>
              <a:t>Subsection Four</a:t>
            </a:r>
          </a:p>
          <a:p>
            <a:pPr lvl="0"/>
            <a:r>
              <a:rPr lang="en-US" dirty="0" smtClean="0"/>
              <a:t>Subsection Five</a:t>
            </a:r>
            <a:endParaRPr lang="en-US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61662" y="530266"/>
            <a:ext cx="5902285" cy="534099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600" b="0" i="0" cap="none" spc="0" baseline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SUBSECTION AGENDA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740036" y="4846707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3752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#INBOUNDWI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18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ered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29903"/>
            <a:ext cx="8229600" cy="3673078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00000"/>
              <a:buFont typeface="Wingdings" charset="2"/>
              <a:buAutoNum type="arabicPlain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List item number one.</a:t>
            </a:r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6" y="435341"/>
            <a:ext cx="5902285" cy="5609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Ordered Lists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7740036" y="4846707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3752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#INBOUNDWI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58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ordered Lis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29903"/>
            <a:ext cx="8229600" cy="3673078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00000"/>
              <a:buFont typeface="Arial"/>
              <a:buChar char="•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The first list item.</a:t>
            </a:r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6" y="435341"/>
            <a:ext cx="5902285" cy="5609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Unordered Lists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7740036" y="4846707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3752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#INBOUNDWI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0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ck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29903"/>
            <a:ext cx="8229600" cy="3673078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50000"/>
              <a:buFontTx/>
              <a:buBlip>
                <a:blip r:embed="rId2"/>
              </a:buBlip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The first checklist item.</a:t>
            </a:r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6" y="435341"/>
            <a:ext cx="5902285" cy="5609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Checklist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7740036" y="4846707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3752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#INBOUNDWI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8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Para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29903"/>
            <a:ext cx="8229600" cy="367307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Clr>
                <a:srgbClr val="F7761F"/>
              </a:buClr>
              <a:buSzPct val="100000"/>
              <a:buFont typeface="Arial"/>
              <a:buNone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</a:t>
            </a:r>
            <a:r>
              <a:rPr lang="en-US" dirty="0" err="1" smtClean="0"/>
              <a:t>laboris</a:t>
            </a:r>
            <a:r>
              <a:rPr lang="en-US" dirty="0" smtClean="0"/>
              <a:t> nisi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aute</a:t>
            </a:r>
            <a:r>
              <a:rPr lang="en-US" dirty="0" smtClean="0"/>
              <a:t> </a:t>
            </a:r>
            <a:r>
              <a:rPr lang="en-US" dirty="0" err="1" smtClean="0"/>
              <a:t>irure</a:t>
            </a:r>
            <a:r>
              <a:rPr lang="en-US" dirty="0" smtClean="0"/>
              <a:t> dolor in </a:t>
            </a:r>
            <a:r>
              <a:rPr lang="en-US" dirty="0" err="1" smtClean="0"/>
              <a:t>reprehenderit</a:t>
            </a:r>
            <a:r>
              <a:rPr lang="en-US" dirty="0" smtClean="0"/>
              <a:t> in </a:t>
            </a:r>
            <a:r>
              <a:rPr lang="en-US" dirty="0" err="1" smtClean="0"/>
              <a:t>voluptate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esse</a:t>
            </a:r>
            <a:r>
              <a:rPr lang="en-US" dirty="0" smtClean="0"/>
              <a:t> </a:t>
            </a:r>
            <a:r>
              <a:rPr lang="en-US" dirty="0" err="1" smtClean="0"/>
              <a:t>cillum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fugiat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pariatur</a:t>
            </a:r>
            <a:r>
              <a:rPr lang="en-US" dirty="0" smtClean="0"/>
              <a:t>. </a:t>
            </a:r>
            <a:r>
              <a:rPr lang="en-US" dirty="0" err="1" smtClean="0"/>
              <a:t>Excepteur</a:t>
            </a:r>
            <a:r>
              <a:rPr lang="en-US" dirty="0" smtClean="0"/>
              <a:t> </a:t>
            </a:r>
            <a:r>
              <a:rPr lang="en-US" dirty="0" err="1" smtClean="0"/>
              <a:t>sint</a:t>
            </a:r>
            <a:r>
              <a:rPr lang="en-US" dirty="0" smtClean="0"/>
              <a:t> </a:t>
            </a:r>
            <a:r>
              <a:rPr lang="en-US" dirty="0" err="1" smtClean="0"/>
              <a:t>occaecat</a:t>
            </a:r>
            <a:r>
              <a:rPr lang="en-US" dirty="0" smtClean="0"/>
              <a:t> </a:t>
            </a:r>
            <a:r>
              <a:rPr lang="en-US" dirty="0" err="1" smtClean="0"/>
              <a:t>cupidatat</a:t>
            </a:r>
            <a:r>
              <a:rPr lang="en-US" dirty="0" smtClean="0"/>
              <a:t> non </a:t>
            </a:r>
            <a:r>
              <a:rPr lang="en-US" dirty="0" err="1" smtClean="0"/>
              <a:t>proident</a:t>
            </a:r>
            <a:r>
              <a:rPr lang="en-US" dirty="0" smtClean="0"/>
              <a:t>, </a:t>
            </a:r>
            <a:r>
              <a:rPr lang="en-US" dirty="0" err="1" smtClean="0"/>
              <a:t>sunt</a:t>
            </a:r>
            <a:r>
              <a:rPr lang="en-US" dirty="0" smtClean="0"/>
              <a:t> in.</a:t>
            </a:r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6" y="435341"/>
            <a:ext cx="5902285" cy="5609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Body Paragraph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7740036" y="4846707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3752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#INBOUNDWI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2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01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61" r:id="rId4"/>
    <p:sldLayoutId id="2147483650" r:id="rId5"/>
    <p:sldLayoutId id="2147483665" r:id="rId6"/>
    <p:sldLayoutId id="2147483667" r:id="rId7"/>
    <p:sldLayoutId id="2147483669" r:id="rId8"/>
    <p:sldLayoutId id="2147483666" r:id="rId9"/>
    <p:sldLayoutId id="2147483668" r:id="rId10"/>
    <p:sldLayoutId id="2147483681" r:id="rId11"/>
    <p:sldLayoutId id="2147483682" r:id="rId12"/>
    <p:sldLayoutId id="2147483683" r:id="rId13"/>
    <p:sldLayoutId id="2147483679" r:id="rId14"/>
    <p:sldLayoutId id="2147483680" r:id="rId15"/>
    <p:sldLayoutId id="2147483684" r:id="rId16"/>
    <p:sldLayoutId id="2147483677" r:id="rId17"/>
    <p:sldLayoutId id="2147483686" r:id="rId18"/>
    <p:sldLayoutId id="2147483675" r:id="rId19"/>
    <p:sldLayoutId id="2147483689" r:id="rId20"/>
    <p:sldLayoutId id="2147483690" r:id="rId21"/>
    <p:sldLayoutId id="2147483676" r:id="rId22"/>
    <p:sldLayoutId id="2147483691" r:id="rId23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rgbClr val="414141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414141"/>
          </a:solidFill>
          <a:latin typeface="+mn-lt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414141"/>
          </a:solidFill>
          <a:latin typeface="+mn-lt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414141"/>
          </a:solidFill>
          <a:latin typeface="+mn-lt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414141"/>
          </a:solidFill>
          <a:latin typeface="+mn-lt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414141"/>
          </a:solidFill>
          <a:latin typeface="+mn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g"/><Relationship Id="rId5" Type="http://schemas.openxmlformats.org/officeDocument/2006/relationships/image" Target="../media/image32.png"/><Relationship Id="rId6" Type="http://schemas.openxmlformats.org/officeDocument/2006/relationships/image" Target="../media/image33.jpg"/><Relationship Id="rId7" Type="http://schemas.openxmlformats.org/officeDocument/2006/relationships/image" Target="../media/image34.jpg"/><Relationship Id="rId8" Type="http://schemas.openxmlformats.org/officeDocument/2006/relationships/image" Target="../media/image35.png"/><Relationship Id="rId9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jpg"/><Relationship Id="rId6" Type="http://schemas.openxmlformats.org/officeDocument/2006/relationships/image" Target="../media/image35.png"/><Relationship Id="rId7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tle-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60" y="-317500"/>
            <a:ext cx="7302500" cy="547687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512907" y="416679"/>
            <a:ext cx="6235353" cy="1060500"/>
          </a:xfrm>
        </p:spPr>
        <p:txBody>
          <a:bodyPr/>
          <a:lstStyle/>
          <a:p>
            <a:r>
              <a:rPr lang="en-US" b="1" dirty="0"/>
              <a:t>EVERYTHING YOU NEED TO KNOW FOR YOUR NEXT WEBSITE REDESIGN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518136" y="1991260"/>
            <a:ext cx="5126032" cy="995653"/>
          </a:xfrm>
        </p:spPr>
        <p:txBody>
          <a:bodyPr/>
          <a:lstStyle/>
          <a:p>
            <a:r>
              <a:rPr lang="en-US" dirty="0"/>
              <a:t>STEVE JAMES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518136" y="2327914"/>
            <a:ext cx="4116387" cy="364520"/>
          </a:xfrm>
        </p:spPr>
        <p:txBody>
          <a:bodyPr/>
          <a:lstStyle/>
          <a:p>
            <a:r>
              <a:rPr lang="en-US" dirty="0"/>
              <a:t>Partner, Stream Creative</a:t>
            </a:r>
          </a:p>
        </p:txBody>
      </p:sp>
    </p:spTree>
    <p:extLst>
      <p:ext uri="{BB962C8B-B14F-4D97-AF65-F5344CB8AC3E}">
        <p14:creationId xmlns:p14="http://schemas.microsoft.com/office/powerpoint/2010/main" val="235878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4"/>
    </mc:Choice>
    <mc:Fallback xmlns="">
      <p:transition xmlns:p14="http://schemas.microsoft.com/office/powerpoint/2010/main" spd="slow" advTm="130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91" y="0"/>
            <a:ext cx="7833757" cy="5084086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53606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9" y="11974"/>
            <a:ext cx="8314341" cy="5060138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2" name="Picture 1" descr="persona-information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2984500"/>
            <a:ext cx="4466138" cy="132848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72506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193709"/>
            <a:ext cx="5237140" cy="435762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Large </a:t>
            </a:r>
            <a:r>
              <a:rPr lang="en-US" dirty="0">
                <a:solidFill>
                  <a:schemeClr val="tx1"/>
                </a:solidFill>
              </a:rPr>
              <a:t>Cheese Producers 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</a:rPr>
              <a:t>Small Market/Boutique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Grocery Stores</a:t>
            </a:r>
            <a:endParaRPr lang="en-US" dirty="0" smtClean="0"/>
          </a:p>
          <a:p>
            <a:r>
              <a:rPr lang="en-US" dirty="0">
                <a:solidFill>
                  <a:schemeClr val="tx1"/>
                </a:solidFill>
              </a:rPr>
              <a:t>End Consumer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Buyer Personas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905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7-31 at 11.25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00" y="-131377"/>
            <a:ext cx="7447127" cy="5325999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4527176" y="-131377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05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vate-lab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6" y="0"/>
            <a:ext cx="73398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830478" y="1338344"/>
            <a:ext cx="4530342" cy="979079"/>
          </a:xfrm>
        </p:spPr>
        <p:txBody>
          <a:bodyPr/>
          <a:lstStyle/>
          <a:p>
            <a:r>
              <a:rPr lang="en-US" b="1" dirty="0"/>
              <a:t>Takeaway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830479" y="2317424"/>
            <a:ext cx="4246056" cy="815241"/>
          </a:xfrm>
        </p:spPr>
        <p:txBody>
          <a:bodyPr/>
          <a:lstStyle/>
          <a:p>
            <a:r>
              <a:rPr lang="en-US" dirty="0" smtClean="0"/>
              <a:t>Define &amp; document at least </a:t>
            </a:r>
            <a:r>
              <a:rPr lang="en-US" dirty="0"/>
              <a:t>3 </a:t>
            </a:r>
            <a:r>
              <a:rPr lang="en-US" dirty="0" smtClean="0"/>
              <a:t>customer types </a:t>
            </a:r>
            <a:r>
              <a:rPr lang="en-US" dirty="0"/>
              <a:t>your company currently </a:t>
            </a:r>
            <a:r>
              <a:rPr lang="en-US" dirty="0" smtClean="0"/>
              <a:t>services.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731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6600" b="1" dirty="0" smtClean="0"/>
              <a:t>Plan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093102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076534"/>
            <a:ext cx="4584700" cy="63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7521"/>
              </a:solidFill>
            </a:endParaRPr>
          </a:p>
        </p:txBody>
      </p:sp>
      <p:pic>
        <p:nvPicPr>
          <p:cNvPr id="4" name="Picture 3" descr="UX-Website-Flowchart-Example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47" y="436123"/>
            <a:ext cx="2766219" cy="352627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Define Your Team. </a:t>
            </a:r>
          </a:p>
          <a:p>
            <a:r>
              <a:rPr lang="en-US" dirty="0" smtClean="0"/>
              <a:t>Platform Considerations. </a:t>
            </a:r>
          </a:p>
          <a:p>
            <a:r>
              <a:rPr lang="en-US" dirty="0" smtClean="0"/>
              <a:t>Review and outline current assets.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Outline Site Architecture/Site Map.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Plan out your URL Mapping/301 Redirects.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Define Your Content Plan.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811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guard-smart-c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0" y="0"/>
            <a:ext cx="7609562" cy="51435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-14939" y="3287058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74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guard-smart-cta-ru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5" y="0"/>
            <a:ext cx="80534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1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ning Your Website Redesig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99" y="177800"/>
            <a:ext cx="5435601" cy="439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71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guard-smart-cta-web-lay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0" y="0"/>
            <a:ext cx="74839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60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47942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3" name="Picture 2" descr="personalization-examp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73" y="174625"/>
            <a:ext cx="5662651" cy="2873375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1560472" y="3286125"/>
            <a:ext cx="5821403" cy="15081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rgbClr val="414141"/>
                </a:solidFill>
                <a:latin typeface="+mn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414141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14141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14141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14141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 smtClean="0"/>
              <a:t>HubSpot</a:t>
            </a:r>
            <a:r>
              <a:rPr lang="en-US" sz="1400" dirty="0" smtClean="0"/>
              <a:t> </a:t>
            </a:r>
            <a:r>
              <a:rPr lang="en-US" sz="1400" dirty="0"/>
              <a:t>looked at the data for more than 93,000 calls to action created using </a:t>
            </a:r>
            <a:r>
              <a:rPr lang="en-US" sz="1400" dirty="0" err="1"/>
              <a:t>HubSpot</a:t>
            </a:r>
            <a:r>
              <a:rPr lang="en-US" sz="1400" dirty="0"/>
              <a:t> over a 12 month period. </a:t>
            </a:r>
            <a:endParaRPr lang="en-US" sz="1400" dirty="0" smtClean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1400" dirty="0" smtClean="0"/>
              <a:t>Calls</a:t>
            </a:r>
            <a:r>
              <a:rPr lang="en-US" sz="1400" dirty="0"/>
              <a:t>-to-action targeted to the user performed 42% better than calls to action that were generic.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63177" y="4026647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8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830478" y="1338344"/>
            <a:ext cx="4530342" cy="979079"/>
          </a:xfrm>
        </p:spPr>
        <p:txBody>
          <a:bodyPr/>
          <a:lstStyle/>
          <a:p>
            <a:r>
              <a:rPr lang="en-US" b="1" dirty="0"/>
              <a:t>Takeaway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41449" y="2317424"/>
            <a:ext cx="4246056" cy="815241"/>
          </a:xfrm>
        </p:spPr>
        <p:txBody>
          <a:bodyPr/>
          <a:lstStyle/>
          <a:p>
            <a:r>
              <a:rPr lang="en-US" dirty="0" smtClean="0"/>
              <a:t>Plan. Purpose. Personalize.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084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6600" b="1" dirty="0" smtClean="0"/>
              <a:t>Design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683292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03234"/>
            <a:ext cx="2908300" cy="63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752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Website Creative Brief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Wireframes</a:t>
            </a:r>
          </a:p>
          <a:p>
            <a:r>
              <a:rPr lang="en-US" dirty="0" smtClean="0"/>
              <a:t>Review Colors and Images</a:t>
            </a:r>
          </a:p>
          <a:p>
            <a:r>
              <a:rPr lang="en-US" dirty="0" smtClean="0"/>
              <a:t>Full Color Mock-ups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Design</a:t>
            </a:r>
            <a:endParaRPr lang="en-US" dirty="0"/>
          </a:p>
        </p:txBody>
      </p:sp>
      <p:pic>
        <p:nvPicPr>
          <p:cNvPr id="5" name="Picture 4" descr="blueport-wireframe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423" y="625226"/>
            <a:ext cx="3113184" cy="382921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7124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5" y="0"/>
            <a:ext cx="7898549" cy="51435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737413" y="3496237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83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84" y="0"/>
            <a:ext cx="78985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1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64" y="-12700"/>
            <a:ext cx="4375163" cy="4821459"/>
          </a:xfrm>
          <a:prstGeom prst="rect">
            <a:avLst/>
          </a:prstGeom>
          <a:ln w="3175" cmpd="sng">
            <a:solidFill>
              <a:schemeClr val="tx2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150452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port-desktop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16" y="0"/>
            <a:ext cx="74001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67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830478" y="1338344"/>
            <a:ext cx="4530342" cy="979079"/>
          </a:xfrm>
        </p:spPr>
        <p:txBody>
          <a:bodyPr/>
          <a:lstStyle/>
          <a:p>
            <a:r>
              <a:rPr lang="en-US" b="1" dirty="0"/>
              <a:t>Takeaway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41449" y="2317424"/>
            <a:ext cx="4246056" cy="815241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Simple, Purposeful and </a:t>
            </a:r>
            <a:r>
              <a:rPr lang="en-US" b="1" dirty="0" smtClean="0">
                <a:solidFill>
                  <a:schemeClr val="tx1"/>
                </a:solidFill>
              </a:rPr>
              <a:t>Responsive.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7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6600" b="1" dirty="0"/>
              <a:t>Strategy 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869095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6600" b="1" dirty="0" smtClean="0"/>
              <a:t>Build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627189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55302"/>
            <a:ext cx="2438400" cy="63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752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Platform</a:t>
            </a:r>
          </a:p>
          <a:p>
            <a:r>
              <a:rPr lang="en-US" dirty="0" smtClean="0">
                <a:solidFill>
                  <a:srgbClr val="3B3B3B"/>
                </a:solidFill>
              </a:rPr>
              <a:t>Templates</a:t>
            </a:r>
          </a:p>
          <a:p>
            <a:r>
              <a:rPr lang="en-US" dirty="0" smtClean="0"/>
              <a:t>Finalize Content</a:t>
            </a:r>
          </a:p>
          <a:p>
            <a:r>
              <a:rPr lang="en-US" dirty="0" smtClean="0"/>
              <a:t>Testing and Review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Build</a:t>
            </a:r>
            <a:endParaRPr lang="en-US" dirty="0"/>
          </a:p>
        </p:txBody>
      </p:sp>
      <p:pic>
        <p:nvPicPr>
          <p:cNvPr id="6" name="Picture 5" descr="wordpress-logo-stacked-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398" y="2369185"/>
            <a:ext cx="1471889" cy="914400"/>
          </a:xfrm>
          <a:prstGeom prst="rect">
            <a:avLst/>
          </a:prstGeom>
        </p:spPr>
      </p:pic>
      <p:pic>
        <p:nvPicPr>
          <p:cNvPr id="7" name="Picture 6" descr="squarespace-logo-horizontal-bla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784" y="3241040"/>
            <a:ext cx="1873541" cy="680720"/>
          </a:xfrm>
          <a:prstGeom prst="rect">
            <a:avLst/>
          </a:prstGeom>
        </p:spPr>
      </p:pic>
      <p:pic>
        <p:nvPicPr>
          <p:cNvPr id="10" name="Picture 9" descr="partners_sitecore_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718" y="863600"/>
            <a:ext cx="1745602" cy="1155302"/>
          </a:xfrm>
          <a:prstGeom prst="rect">
            <a:avLst/>
          </a:prstGeom>
        </p:spPr>
      </p:pic>
      <p:pic>
        <p:nvPicPr>
          <p:cNvPr id="11" name="Picture 10" descr="4dc6f54849a883b5033bbce8f204d8e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45" y="2806065"/>
            <a:ext cx="1421455" cy="955040"/>
          </a:xfrm>
          <a:prstGeom prst="rect">
            <a:avLst/>
          </a:prstGeom>
        </p:spPr>
      </p:pic>
      <p:pic>
        <p:nvPicPr>
          <p:cNvPr id="12" name="Picture 11" descr="imgr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355" y="727353"/>
            <a:ext cx="1062249" cy="1116924"/>
          </a:xfrm>
          <a:prstGeom prst="rect">
            <a:avLst/>
          </a:prstGeom>
        </p:spPr>
      </p:pic>
      <p:pic>
        <p:nvPicPr>
          <p:cNvPr id="13" name="Picture 12" descr="hubspot-logo-dark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287" y="2018902"/>
            <a:ext cx="2335213" cy="675242"/>
          </a:xfrm>
          <a:prstGeom prst="rect">
            <a:avLst/>
          </a:prstGeom>
        </p:spPr>
      </p:pic>
      <p:pic>
        <p:nvPicPr>
          <p:cNvPr id="14" name="Picture 13" descr="concrete5_logo-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697" y="584282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13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formance-pr2020-templa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18" y="0"/>
            <a:ext cx="81884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6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12" y="0"/>
            <a:ext cx="7987236" cy="5143500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5931647" y="-194236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82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55" y="0"/>
            <a:ext cx="7898549" cy="5143500"/>
          </a:xfrm>
          <a:prstGeom prst="rect">
            <a:avLst/>
          </a:prstGeom>
        </p:spPr>
      </p:pic>
      <p:sp>
        <p:nvSpPr>
          <p:cNvPr id="2" name="Left Arrow 1"/>
          <p:cNvSpPr/>
          <p:nvPr/>
        </p:nvSpPr>
        <p:spPr>
          <a:xfrm>
            <a:off x="2614706" y="3514434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56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-2020-testimonia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20" y="0"/>
            <a:ext cx="6177280" cy="4826000"/>
          </a:xfrm>
          <a:prstGeom prst="rect">
            <a:avLst/>
          </a:prstGeom>
        </p:spPr>
      </p:pic>
      <p:pic>
        <p:nvPicPr>
          <p:cNvPr id="2" name="Picture 1" descr="performance-pr2020-layout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8" y="134470"/>
            <a:ext cx="7126941" cy="447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2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62" y="0"/>
            <a:ext cx="7952476" cy="51435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36362" y="3765177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11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25" y="0"/>
            <a:ext cx="7898549" cy="5143500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1957294" y="3619022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83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830478" y="1338344"/>
            <a:ext cx="4530342" cy="979079"/>
          </a:xfrm>
        </p:spPr>
        <p:txBody>
          <a:bodyPr/>
          <a:lstStyle/>
          <a:p>
            <a:r>
              <a:rPr lang="en-US" b="1" dirty="0"/>
              <a:t>Takeaway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41448" y="2317424"/>
            <a:ext cx="4739943" cy="81524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Find a </a:t>
            </a:r>
            <a:r>
              <a:rPr lang="en-US" dirty="0" smtClean="0">
                <a:solidFill>
                  <a:schemeClr val="tx1"/>
                </a:solidFill>
              </a:rPr>
              <a:t>platform </a:t>
            </a:r>
            <a:r>
              <a:rPr lang="en-US" dirty="0">
                <a:solidFill>
                  <a:schemeClr val="tx1"/>
                </a:solidFill>
              </a:rPr>
              <a:t>that allows marketers to focus on </a:t>
            </a:r>
            <a:r>
              <a:rPr lang="en-US" dirty="0" smtClean="0">
                <a:solidFill>
                  <a:schemeClr val="tx1"/>
                </a:solidFill>
              </a:rPr>
              <a:t>marketing.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50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6600" b="1" dirty="0"/>
              <a:t>Optimize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603607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1209278"/>
            <a:ext cx="5476875" cy="63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752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455614" y="1129903"/>
            <a:ext cx="5691186" cy="271819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Benchmark Your Current Metrics. </a:t>
            </a:r>
          </a:p>
          <a:p>
            <a:r>
              <a:rPr lang="en-US" dirty="0" smtClean="0"/>
              <a:t>Determine Your Goal. </a:t>
            </a:r>
          </a:p>
          <a:p>
            <a:r>
              <a:rPr lang="en-US" dirty="0" smtClean="0"/>
              <a:t>Define </a:t>
            </a:r>
            <a:r>
              <a:rPr lang="en-US" dirty="0"/>
              <a:t>Your Brand. </a:t>
            </a:r>
            <a:endParaRPr lang="en-US" dirty="0" smtClean="0"/>
          </a:p>
          <a:p>
            <a:r>
              <a:rPr lang="en-US" dirty="0" smtClean="0">
                <a:solidFill>
                  <a:schemeClr val="tx1"/>
                </a:solidFill>
              </a:rPr>
              <a:t>Define </a:t>
            </a:r>
            <a:r>
              <a:rPr lang="en-US" dirty="0">
                <a:solidFill>
                  <a:schemeClr val="tx1"/>
                </a:solidFill>
              </a:rPr>
              <a:t>Your Buyer Persona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Strategy</a:t>
            </a:r>
          </a:p>
          <a:p>
            <a:endParaRPr lang="en-US" dirty="0"/>
          </a:p>
        </p:txBody>
      </p:sp>
      <p:pic>
        <p:nvPicPr>
          <p:cNvPr id="7" name="Picture 6" descr="logo-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043" y="560261"/>
            <a:ext cx="1634982" cy="856011"/>
          </a:xfrm>
          <a:prstGeom prst="rect">
            <a:avLst/>
          </a:prstGeom>
        </p:spPr>
      </p:pic>
      <p:pic>
        <p:nvPicPr>
          <p:cNvPr id="4" name="Picture 3" descr="google-search-console-800x1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374" y="3848101"/>
            <a:ext cx="3667126" cy="669250"/>
          </a:xfrm>
          <a:prstGeom prst="rect">
            <a:avLst/>
          </a:prstGeom>
        </p:spPr>
      </p:pic>
      <p:pic>
        <p:nvPicPr>
          <p:cNvPr id="8" name="Picture 7" descr="Google-Deploys-Fetch-and-Render-by-Device-in-Webmasters-Tool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946" y="2471993"/>
            <a:ext cx="1927639" cy="1137406"/>
          </a:xfrm>
          <a:prstGeom prst="rect">
            <a:avLst/>
          </a:prstGeom>
        </p:spPr>
      </p:pic>
      <p:pic>
        <p:nvPicPr>
          <p:cNvPr id="9" name="Picture 8" descr="imgr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1779642"/>
            <a:ext cx="2437153" cy="42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63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08134"/>
            <a:ext cx="2565400" cy="63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752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dirty="0" smtClean="0">
                <a:solidFill>
                  <a:schemeClr val="tx1"/>
                </a:solidFill>
              </a:rPr>
              <a:t>Basics</a:t>
            </a:r>
          </a:p>
          <a:p>
            <a:pPr>
              <a:lnSpc>
                <a:spcPct val="140000"/>
              </a:lnSpc>
            </a:pPr>
            <a:r>
              <a:rPr lang="en-US" dirty="0" err="1" smtClean="0">
                <a:solidFill>
                  <a:srgbClr val="3B3B3B"/>
                </a:solidFill>
              </a:rPr>
              <a:t>Shareability</a:t>
            </a:r>
            <a:endParaRPr lang="en-US" dirty="0" smtClean="0">
              <a:solidFill>
                <a:srgbClr val="3B3B3B"/>
              </a:solidFill>
            </a:endParaRPr>
          </a:p>
          <a:p>
            <a:pPr>
              <a:lnSpc>
                <a:spcPct val="140000"/>
              </a:lnSpc>
            </a:pPr>
            <a:r>
              <a:rPr lang="en-US" dirty="0" smtClean="0"/>
              <a:t>Analytics</a:t>
            </a:r>
          </a:p>
          <a:p>
            <a:pPr>
              <a:lnSpc>
                <a:spcPct val="140000"/>
              </a:lnSpc>
            </a:pPr>
            <a:r>
              <a:rPr lang="en-US" dirty="0" smtClean="0">
                <a:solidFill>
                  <a:schemeClr val="bg1"/>
                </a:solidFill>
              </a:rPr>
              <a:t>Keywords</a:t>
            </a:r>
          </a:p>
          <a:p>
            <a:pPr>
              <a:lnSpc>
                <a:spcPct val="140000"/>
              </a:lnSpc>
            </a:pPr>
            <a:r>
              <a:rPr lang="en-US" dirty="0" smtClean="0">
                <a:solidFill>
                  <a:srgbClr val="3B3B3B"/>
                </a:solidFill>
              </a:rPr>
              <a:t>Redirects</a:t>
            </a:r>
          </a:p>
          <a:p>
            <a:pPr>
              <a:lnSpc>
                <a:spcPct val="140000"/>
              </a:lnSpc>
            </a:pPr>
            <a:r>
              <a:rPr lang="en-US" dirty="0" smtClean="0">
                <a:solidFill>
                  <a:srgbClr val="3B3B3B"/>
                </a:solidFill>
              </a:rPr>
              <a:t>Mobile</a:t>
            </a:r>
            <a:endParaRPr lang="en-US" dirty="0">
              <a:solidFill>
                <a:srgbClr val="3B3B3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/>
              <a:t>Optimize</a:t>
            </a:r>
            <a:endParaRPr lang="en-US" dirty="0"/>
          </a:p>
        </p:txBody>
      </p:sp>
      <p:pic>
        <p:nvPicPr>
          <p:cNvPr id="6" name="Picture 5" descr="img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104" y="3881625"/>
            <a:ext cx="997562" cy="724465"/>
          </a:xfrm>
          <a:prstGeom prst="rect">
            <a:avLst/>
          </a:prstGeom>
        </p:spPr>
      </p:pic>
      <p:pic>
        <p:nvPicPr>
          <p:cNvPr id="7" name="Picture 6" descr="imgr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152" y="4013517"/>
            <a:ext cx="1341256" cy="390125"/>
          </a:xfrm>
          <a:prstGeom prst="rect">
            <a:avLst/>
          </a:prstGeom>
        </p:spPr>
      </p:pic>
      <p:pic>
        <p:nvPicPr>
          <p:cNvPr id="8" name="Picture 7" descr="google-adwords-keyword-plann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408" y="530266"/>
            <a:ext cx="2120859" cy="2120859"/>
          </a:xfrm>
          <a:prstGeom prst="rect">
            <a:avLst/>
          </a:prstGeom>
        </p:spPr>
      </p:pic>
      <p:pic>
        <p:nvPicPr>
          <p:cNvPr id="9" name="Picture 8" descr="hubspot-logo-dar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746" y="4013517"/>
            <a:ext cx="1538288" cy="444806"/>
          </a:xfrm>
          <a:prstGeom prst="rect">
            <a:avLst/>
          </a:prstGeom>
        </p:spPr>
      </p:pic>
      <p:pic>
        <p:nvPicPr>
          <p:cNvPr id="10" name="Picture 9" descr="imgr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76" y="2908134"/>
            <a:ext cx="2143125" cy="50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6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5-28 at 10.42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" y="127000"/>
            <a:ext cx="6556375" cy="4435877"/>
          </a:xfrm>
          <a:prstGeom prst="rect">
            <a:avLst/>
          </a:prstGeom>
        </p:spPr>
      </p:pic>
      <p:pic>
        <p:nvPicPr>
          <p:cNvPr id="4" name="Picture 3" descr="Screen Shot 2015-05-28 at 10.42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824668"/>
            <a:ext cx="6101812" cy="412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33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S-KEYWORDS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47" y="0"/>
            <a:ext cx="84079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26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S-KEYWOR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30" y="0"/>
            <a:ext cx="84079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50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S-page-layout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07" y="0"/>
            <a:ext cx="84079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29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5-28 at 10.57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0"/>
            <a:ext cx="75118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3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79634"/>
            <a:ext cx="2565400" cy="63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752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dirty="0" smtClean="0">
                <a:solidFill>
                  <a:schemeClr val="tx1"/>
                </a:solidFill>
              </a:rPr>
              <a:t>Basics</a:t>
            </a:r>
          </a:p>
          <a:p>
            <a:pPr>
              <a:lnSpc>
                <a:spcPct val="140000"/>
              </a:lnSpc>
            </a:pPr>
            <a:r>
              <a:rPr lang="en-US" dirty="0" err="1" smtClean="0">
                <a:solidFill>
                  <a:srgbClr val="3B3B3B"/>
                </a:solidFill>
              </a:rPr>
              <a:t>Shareability</a:t>
            </a:r>
            <a:endParaRPr lang="en-US" dirty="0" smtClean="0">
              <a:solidFill>
                <a:srgbClr val="3B3B3B"/>
              </a:solidFill>
            </a:endParaRPr>
          </a:p>
          <a:p>
            <a:pPr>
              <a:lnSpc>
                <a:spcPct val="140000"/>
              </a:lnSpc>
            </a:pPr>
            <a:r>
              <a:rPr lang="en-US" dirty="0" smtClean="0"/>
              <a:t>Analytics</a:t>
            </a:r>
          </a:p>
          <a:p>
            <a:pPr>
              <a:lnSpc>
                <a:spcPct val="140000"/>
              </a:lnSpc>
            </a:pPr>
            <a:r>
              <a:rPr lang="en-US" dirty="0" smtClean="0"/>
              <a:t>Keywords</a:t>
            </a:r>
          </a:p>
          <a:p>
            <a:pPr>
              <a:lnSpc>
                <a:spcPct val="140000"/>
              </a:lnSpc>
            </a:pPr>
            <a:r>
              <a:rPr lang="en-US" dirty="0" smtClean="0">
                <a:solidFill>
                  <a:srgbClr val="FFFFFF"/>
                </a:solidFill>
              </a:rPr>
              <a:t>Redirects</a:t>
            </a:r>
          </a:p>
          <a:p>
            <a:pPr>
              <a:lnSpc>
                <a:spcPct val="140000"/>
              </a:lnSpc>
            </a:pPr>
            <a:r>
              <a:rPr lang="en-US" dirty="0" smtClean="0">
                <a:solidFill>
                  <a:srgbClr val="3B3B3B"/>
                </a:solidFill>
              </a:rPr>
              <a:t>Mobile</a:t>
            </a:r>
            <a:endParaRPr lang="en-US" dirty="0">
              <a:solidFill>
                <a:srgbClr val="3B3B3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/>
              <a:t>Optimize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1129902"/>
            <a:ext cx="3276600" cy="26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60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S-COS-URL-Mappin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5" y="0"/>
            <a:ext cx="81884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42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S-URL-MAPPIN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0" y="0"/>
            <a:ext cx="8188495" cy="51435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1572678" y="1386272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24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830478" y="1338344"/>
            <a:ext cx="4530342" cy="979079"/>
          </a:xfrm>
        </p:spPr>
        <p:txBody>
          <a:bodyPr/>
          <a:lstStyle/>
          <a:p>
            <a:r>
              <a:rPr lang="en-US" b="1" dirty="0"/>
              <a:t>Takeaway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41448" y="2317424"/>
            <a:ext cx="4739943" cy="815241"/>
          </a:xfrm>
        </p:spPr>
        <p:txBody>
          <a:bodyPr/>
          <a:lstStyle/>
          <a:p>
            <a:r>
              <a:rPr lang="en-US" dirty="0" smtClean="0"/>
              <a:t>Please do not forget your redirects!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44343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tma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0"/>
            <a:ext cx="76696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10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6600" b="1" dirty="0" smtClean="0"/>
              <a:t>Launch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825333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727034"/>
            <a:ext cx="2628900" cy="63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752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dirty="0" smtClean="0">
                <a:solidFill>
                  <a:schemeClr val="tx1"/>
                </a:solidFill>
              </a:rPr>
              <a:t>Prepare</a:t>
            </a:r>
          </a:p>
          <a:p>
            <a:pPr>
              <a:lnSpc>
                <a:spcPct val="140000"/>
              </a:lnSpc>
            </a:pPr>
            <a:r>
              <a:rPr lang="en-US" dirty="0" smtClean="0">
                <a:solidFill>
                  <a:srgbClr val="FFFFFF"/>
                </a:solidFill>
              </a:rPr>
              <a:t>Checklist</a:t>
            </a:r>
          </a:p>
          <a:p>
            <a:pPr>
              <a:lnSpc>
                <a:spcPct val="140000"/>
              </a:lnSpc>
            </a:pPr>
            <a:r>
              <a:rPr lang="en-US" dirty="0" smtClean="0"/>
              <a:t>Announce</a:t>
            </a:r>
          </a:p>
          <a:p>
            <a:pPr>
              <a:lnSpc>
                <a:spcPct val="140000"/>
              </a:lnSpc>
            </a:pPr>
            <a:r>
              <a:rPr lang="en-US" dirty="0" smtClean="0"/>
              <a:t>Kick off content strategy</a:t>
            </a:r>
            <a:endParaRPr lang="en-US" dirty="0">
              <a:solidFill>
                <a:srgbClr val="3B3B3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 smtClean="0"/>
              <a:t>Launch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63" y="259302"/>
            <a:ext cx="4175338" cy="420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52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lessmith-domain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4079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64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lessmith-lay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0"/>
            <a:ext cx="8188495" cy="5143500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1401213" y="-627530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81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830478" y="1338344"/>
            <a:ext cx="4530342" cy="979079"/>
          </a:xfrm>
        </p:spPr>
        <p:txBody>
          <a:bodyPr/>
          <a:lstStyle/>
          <a:p>
            <a:r>
              <a:rPr lang="en-US" b="1" dirty="0"/>
              <a:t>Takeaway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41448" y="2317424"/>
            <a:ext cx="4739943" cy="815241"/>
          </a:xfrm>
        </p:spPr>
        <p:txBody>
          <a:bodyPr/>
          <a:lstStyle/>
          <a:p>
            <a:r>
              <a:rPr lang="en-US" dirty="0"/>
              <a:t>Manage e</a:t>
            </a:r>
            <a:r>
              <a:rPr lang="en-US" dirty="0" smtClean="0"/>
              <a:t>xpectations on </a:t>
            </a:r>
            <a:br>
              <a:rPr lang="en-US" dirty="0" smtClean="0"/>
            </a:br>
            <a:r>
              <a:rPr lang="en-US" dirty="0" smtClean="0"/>
              <a:t>launch day.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44278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6600" b="1" dirty="0" smtClean="0"/>
              <a:t>Analyze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725686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670134"/>
            <a:ext cx="4114800" cy="63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752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Are pages indexed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Post-launch checklist</a:t>
            </a:r>
          </a:p>
          <a:p>
            <a:r>
              <a:rPr lang="en-US" dirty="0" smtClean="0"/>
              <a:t>Benchmark metrics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Kick off content strategy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Update/test/measure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 smtClean="0"/>
              <a:t>Analyze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827" y="555666"/>
            <a:ext cx="5115636" cy="407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66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M-gu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0"/>
            <a:ext cx="77611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60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74" y="21905"/>
            <a:ext cx="7761126" cy="509969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89072" y="2928472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39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74" y="21905"/>
            <a:ext cx="7761126" cy="509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46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ollma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0"/>
            <a:ext cx="76696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76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830478" y="1338344"/>
            <a:ext cx="4530342" cy="979079"/>
          </a:xfrm>
        </p:spPr>
        <p:txBody>
          <a:bodyPr/>
          <a:lstStyle/>
          <a:p>
            <a:r>
              <a:rPr lang="en-US" b="1" dirty="0"/>
              <a:t>Takeaway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41448" y="2317424"/>
            <a:ext cx="5148452" cy="921076"/>
          </a:xfrm>
        </p:spPr>
        <p:txBody>
          <a:bodyPr/>
          <a:lstStyle/>
          <a:p>
            <a:r>
              <a:rPr lang="en-US" dirty="0" smtClean="0"/>
              <a:t>Set Quarterly review </a:t>
            </a:r>
            <a:r>
              <a:rPr lang="en-US" dirty="0"/>
              <a:t>t</a:t>
            </a:r>
            <a:r>
              <a:rPr lang="en-US" dirty="0" smtClean="0"/>
              <a:t>imes to see how your web site design is performing. Make frequent updates.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19343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830478" y="671594"/>
            <a:ext cx="4530342" cy="979079"/>
          </a:xfrm>
        </p:spPr>
        <p:txBody>
          <a:bodyPr/>
          <a:lstStyle/>
          <a:p>
            <a:r>
              <a:rPr lang="en-US" b="1" dirty="0" smtClean="0"/>
              <a:t>Resources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41448" y="1650674"/>
            <a:ext cx="4739943" cy="815241"/>
          </a:xfrm>
        </p:spPr>
        <p:txBody>
          <a:bodyPr/>
          <a:lstStyle/>
          <a:p>
            <a:r>
              <a:rPr lang="en-US" b="1" dirty="0"/>
              <a:t>10-</a:t>
            </a:r>
            <a:r>
              <a:rPr lang="en-US" b="1" dirty="0" smtClean="0"/>
              <a:t>Step Checklist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bit.ly</a:t>
            </a:r>
            <a:r>
              <a:rPr lang="en-US" dirty="0"/>
              <a:t>/</a:t>
            </a:r>
            <a:r>
              <a:rPr lang="en-US" dirty="0" err="1"/>
              <a:t>sc</a:t>
            </a:r>
            <a:r>
              <a:rPr lang="en-US" dirty="0"/>
              <a:t>-checklist</a:t>
            </a:r>
            <a:endParaRPr lang="en-US" b="1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41448" y="2777799"/>
            <a:ext cx="4739943" cy="1317951"/>
          </a:xfrm>
        </p:spPr>
        <p:txBody>
          <a:bodyPr/>
          <a:lstStyle/>
          <a:p>
            <a:r>
              <a:rPr lang="en-US" b="1" dirty="0" smtClean="0"/>
              <a:t>Buyer Personas</a:t>
            </a:r>
          </a:p>
          <a:p>
            <a:r>
              <a:rPr lang="en-US" b="1" dirty="0"/>
              <a:t>http://</a:t>
            </a:r>
            <a:r>
              <a:rPr lang="en-US" b="1" dirty="0" err="1"/>
              <a:t>bit.ly</a:t>
            </a:r>
            <a:r>
              <a:rPr lang="en-US" b="1" dirty="0"/>
              <a:t>/</a:t>
            </a:r>
            <a:r>
              <a:rPr lang="en-US" b="1" dirty="0" err="1"/>
              <a:t>hubspot</a:t>
            </a:r>
            <a:r>
              <a:rPr lang="en-US" b="1" dirty="0"/>
              <a:t>-</a:t>
            </a:r>
            <a:r>
              <a:rPr lang="en-US" b="1" dirty="0" smtClean="0"/>
              <a:t>template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http</a:t>
            </a:r>
            <a:r>
              <a:rPr lang="en-US" b="1" dirty="0"/>
              <a:t>://</a:t>
            </a:r>
            <a:r>
              <a:rPr lang="en-US" b="1" dirty="0" err="1"/>
              <a:t>bit.ly</a:t>
            </a:r>
            <a:r>
              <a:rPr lang="en-US" b="1" dirty="0"/>
              <a:t>/</a:t>
            </a:r>
            <a:r>
              <a:rPr lang="en-US" b="1" dirty="0" err="1"/>
              <a:t>sc</a:t>
            </a:r>
            <a:r>
              <a:rPr lang="en-US" b="1" dirty="0"/>
              <a:t>-</a:t>
            </a:r>
            <a:r>
              <a:rPr lang="en-US" b="1" dirty="0" smtClean="0"/>
              <a:t>persona</a:t>
            </a:r>
          </a:p>
        </p:txBody>
      </p:sp>
    </p:spTree>
    <p:extLst>
      <p:ext uri="{BB962C8B-B14F-4D97-AF65-F5344CB8AC3E}">
        <p14:creationId xmlns:p14="http://schemas.microsoft.com/office/powerpoint/2010/main" val="481802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09311809Large_BackgroundRemova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602" y="745871"/>
            <a:ext cx="6106263" cy="40690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8778" y="779646"/>
            <a:ext cx="552767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200" dirty="0" smtClean="0">
                <a:solidFill>
                  <a:schemeClr val="accent3"/>
                </a:solidFill>
                <a:latin typeface="+mj-lt"/>
                <a:cs typeface="Verdana"/>
              </a:rPr>
              <a:t>QUESTIONS </a:t>
            </a:r>
            <a:r>
              <a:rPr lang="en-US" sz="5200" dirty="0" smtClean="0">
                <a:solidFill>
                  <a:schemeClr val="accent1"/>
                </a:solidFill>
                <a:latin typeface="+mj-lt"/>
                <a:cs typeface="Verdana"/>
              </a:rPr>
              <a:t>?</a:t>
            </a:r>
            <a:endParaRPr lang="en-US" sz="5200" dirty="0">
              <a:solidFill>
                <a:schemeClr val="accent1"/>
              </a:solidFill>
              <a:latin typeface="+mj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95252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813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oll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61" y="238125"/>
            <a:ext cx="685040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36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73400"/>
            <a:ext cx="4864100" cy="63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752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455614" y="1129903"/>
            <a:ext cx="5691186" cy="2718198"/>
          </a:xfrm>
        </p:spPr>
        <p:txBody>
          <a:bodyPr>
            <a:normAutofit/>
          </a:bodyPr>
          <a:lstStyle/>
          <a:p>
            <a:r>
              <a:rPr lang="en-US" dirty="0" smtClean="0"/>
              <a:t>Benchmark Your Current Metrics. </a:t>
            </a:r>
          </a:p>
          <a:p>
            <a:r>
              <a:rPr lang="en-US" dirty="0" smtClean="0"/>
              <a:t>Determine Your Goal. </a:t>
            </a:r>
          </a:p>
          <a:p>
            <a:r>
              <a:rPr lang="en-US" dirty="0" smtClean="0"/>
              <a:t>Define </a:t>
            </a:r>
            <a:r>
              <a:rPr lang="en-US" dirty="0"/>
              <a:t>Your Brand. </a:t>
            </a:r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Define </a:t>
            </a:r>
            <a:r>
              <a:rPr lang="en-US" dirty="0">
                <a:solidFill>
                  <a:schemeClr val="bg1"/>
                </a:solidFill>
              </a:rPr>
              <a:t>Your Buyer Persona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Strategy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00" y="-16933"/>
            <a:ext cx="3606800" cy="480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57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9" y="0"/>
            <a:ext cx="8314341" cy="5084086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Right Arrow 5"/>
          <p:cNvSpPr/>
          <p:nvPr/>
        </p:nvSpPr>
        <p:spPr>
          <a:xfrm>
            <a:off x="4273177" y="1105647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53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3B3B3B"/>
      </a:dk1>
      <a:lt1>
        <a:sysClr val="window" lastClr="FFFFFF"/>
      </a:lt1>
      <a:dk2>
        <a:srgbClr val="676561"/>
      </a:dk2>
      <a:lt2>
        <a:srgbClr val="FFFFFF"/>
      </a:lt2>
      <a:accent1>
        <a:srgbClr val="F37521"/>
      </a:accent1>
      <a:accent2>
        <a:srgbClr val="527DBF"/>
      </a:accent2>
      <a:accent3>
        <a:srgbClr val="595754"/>
      </a:accent3>
      <a:accent4>
        <a:srgbClr val="676561"/>
      </a:accent4>
      <a:accent5>
        <a:srgbClr val="D8D8D7"/>
      </a:accent5>
      <a:accent6>
        <a:srgbClr val="EAEAEA"/>
      </a:accent6>
      <a:hlink>
        <a:srgbClr val="FFFFFF"/>
      </a:hlink>
      <a:folHlink>
        <a:srgbClr val="FFFFFF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49391</TotalTime>
  <Words>1686</Words>
  <Application>Microsoft Macintosh PowerPoint</Application>
  <PresentationFormat>On-screen Show (16:9)</PresentationFormat>
  <Paragraphs>244</Paragraphs>
  <Slides>63</Slides>
  <Notes>63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HubSpot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 Sunguroff</dc:creator>
  <cp:lastModifiedBy>Steve James</cp:lastModifiedBy>
  <cp:revision>300</cp:revision>
  <cp:lastPrinted>2014-09-11T18:28:24Z</cp:lastPrinted>
  <dcterms:created xsi:type="dcterms:W3CDTF">2013-04-17T22:01:51Z</dcterms:created>
  <dcterms:modified xsi:type="dcterms:W3CDTF">2015-05-28T21:00:02Z</dcterms:modified>
</cp:coreProperties>
</file>